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8" r:id="rId2"/>
  </p:sldMasterIdLst>
  <p:notesMasterIdLst>
    <p:notesMasterId r:id="rId54"/>
  </p:notesMasterIdLst>
  <p:sldIdLst>
    <p:sldId id="352" r:id="rId3"/>
    <p:sldId id="287" r:id="rId4"/>
    <p:sldId id="291" r:id="rId5"/>
    <p:sldId id="294" r:id="rId6"/>
    <p:sldId id="293" r:id="rId7"/>
    <p:sldId id="288" r:id="rId8"/>
    <p:sldId id="348" r:id="rId9"/>
    <p:sldId id="289" r:id="rId10"/>
    <p:sldId id="290" r:id="rId11"/>
    <p:sldId id="295" r:id="rId12"/>
    <p:sldId id="302" r:id="rId13"/>
    <p:sldId id="303" r:id="rId14"/>
    <p:sldId id="308" r:id="rId15"/>
    <p:sldId id="301" r:id="rId16"/>
    <p:sldId id="297" r:id="rId17"/>
    <p:sldId id="326" r:id="rId18"/>
    <p:sldId id="327" r:id="rId19"/>
    <p:sldId id="328" r:id="rId20"/>
    <p:sldId id="329" r:id="rId21"/>
    <p:sldId id="296" r:id="rId22"/>
    <p:sldId id="299" r:id="rId23"/>
    <p:sldId id="300" r:id="rId24"/>
    <p:sldId id="298" r:id="rId25"/>
    <p:sldId id="305" r:id="rId26"/>
    <p:sldId id="324" r:id="rId27"/>
    <p:sldId id="306" r:id="rId28"/>
    <p:sldId id="320" r:id="rId29"/>
    <p:sldId id="321" r:id="rId30"/>
    <p:sldId id="322" r:id="rId31"/>
    <p:sldId id="340" r:id="rId32"/>
    <p:sldId id="341" r:id="rId33"/>
    <p:sldId id="316" r:id="rId34"/>
    <p:sldId id="349" r:id="rId35"/>
    <p:sldId id="317" r:id="rId36"/>
    <p:sldId id="350" r:id="rId37"/>
    <p:sldId id="318" r:id="rId38"/>
    <p:sldId id="342" r:id="rId39"/>
    <p:sldId id="343" r:id="rId40"/>
    <p:sldId id="330" r:id="rId41"/>
    <p:sldId id="331" r:id="rId42"/>
    <p:sldId id="338" r:id="rId43"/>
    <p:sldId id="344" r:id="rId44"/>
    <p:sldId id="345" r:id="rId45"/>
    <p:sldId id="346" r:id="rId46"/>
    <p:sldId id="333" r:id="rId47"/>
    <p:sldId id="335" r:id="rId48"/>
    <p:sldId id="336" r:id="rId49"/>
    <p:sldId id="337" r:id="rId50"/>
    <p:sldId id="339" r:id="rId51"/>
    <p:sldId id="307" r:id="rId52"/>
    <p:sldId id="279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navajjala, Sri Harsha (UMKC-Student)" initials="CSH(" lastIdx="1" clrIdx="0">
    <p:extLst>
      <p:ext uri="{19B8F6BF-5375-455C-9EA6-DF929625EA0E}">
        <p15:presenceInfo xmlns:p15="http://schemas.microsoft.com/office/powerpoint/2012/main" userId="S-1-5-21-2008365202-1495225606-1849977318-3824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62" autoAdjust="0"/>
  </p:normalViewPr>
  <p:slideViewPr>
    <p:cSldViewPr snapToGrid="0" snapToObjects="1">
      <p:cViewPr varScale="1">
        <p:scale>
          <a:sx n="77" d="100"/>
          <a:sy n="77" d="100"/>
        </p:scale>
        <p:origin x="161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E3F92863-FCD5-4E85-8F43-8A9D451B05AA}"/>
    <pc:docChg chg="modSld">
      <pc:chgData name="" userId="" providerId="" clId="Web-{E3F92863-FCD5-4E85-8F43-8A9D451B05AA}" dt="2018-03-01T22:57:20.745" v="3"/>
      <pc:docMkLst>
        <pc:docMk/>
      </pc:docMkLst>
      <pc:sldChg chg="modSp">
        <pc:chgData name="" userId="" providerId="" clId="Web-{E3F92863-FCD5-4E85-8F43-8A9D451B05AA}" dt="2018-03-01T22:57:20.745" v="2"/>
        <pc:sldMkLst>
          <pc:docMk/>
          <pc:sldMk cId="603068341" sldId="352"/>
        </pc:sldMkLst>
        <pc:spChg chg="mod">
          <ac:chgData name="" userId="" providerId="" clId="Web-{E3F92863-FCD5-4E85-8F43-8A9D451B05AA}" dt="2018-03-01T22:57:20.745" v="2"/>
          <ac:spMkLst>
            <pc:docMk/>
            <pc:sldMk cId="603068341" sldId="352"/>
            <ac:spMk id="3" creationId="{E4123876-9A8A-41FD-AFD5-409A46455EE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u="none" dirty="0"/>
              <a:t>s</a:t>
            </a:r>
            <a:r>
              <a:rPr lang="en-US" sz="1800" b="1" dirty="0"/>
              <a:t>peed comparison (samples/second), higher = better</a:t>
            </a:r>
            <a:br>
              <a:rPr lang="en-US" sz="1800" b="1" dirty="0"/>
            </a:br>
            <a:r>
              <a:rPr lang="en-US" sz="1400" b="1" dirty="0"/>
              <a:t>[note: </a:t>
            </a:r>
            <a:r>
              <a:rPr lang="en-US" sz="1400" b="1" dirty="0">
                <a:solidFill>
                  <a:srgbClr val="FF0000"/>
                </a:solidFill>
              </a:rPr>
              <a:t>December 2015</a:t>
            </a:r>
            <a:r>
              <a:rPr lang="en-US" sz="1400" b="1" dirty="0"/>
              <a:t>]</a:t>
            </a:r>
            <a:endParaRPr lang="en-US" sz="1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 GPU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0.10991426444480042"/>
                  <c:y val="-6.1420479459243039E-2"/>
                </c:manualLayout>
              </c:layout>
              <c:tx>
                <c:rich>
                  <a:bodyPr/>
                  <a:lstStyle/>
                  <a:p>
                    <a:fld id="{E3E3A0A6-D22C-4C98-95DF-FF527A5554CF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 only supports 1 GPU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623307711164889"/>
                      <c:h val="0.1008136234248961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15EB-4078-86F9-1B5C597533BE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CNTK</c:v>
                </c:pt>
                <c:pt idx="1">
                  <c:v>Theano</c:v>
                </c:pt>
                <c:pt idx="2">
                  <c:v>TensorFlow</c:v>
                </c:pt>
                <c:pt idx="3">
                  <c:v>Torch 7</c:v>
                </c:pt>
                <c:pt idx="4">
                  <c:v>Caffe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11300</c:v>
                </c:pt>
                <c:pt idx="1">
                  <c:v>5200</c:v>
                </c:pt>
                <c:pt idx="2">
                  <c:v>8100</c:v>
                </c:pt>
                <c:pt idx="3">
                  <c:v>12400</c:v>
                </c:pt>
                <c:pt idx="4">
                  <c:v>13000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EB-4078-86F9-1B5C597533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 x 4 GPUs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CNTK</c:v>
                </c:pt>
                <c:pt idx="1">
                  <c:v>Theano</c:v>
                </c:pt>
                <c:pt idx="2">
                  <c:v>TensorFlow</c:v>
                </c:pt>
                <c:pt idx="3">
                  <c:v>Torch 7</c:v>
                </c:pt>
                <c:pt idx="4">
                  <c:v>Caffe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40000</c:v>
                </c:pt>
                <c:pt idx="1">
                  <c:v>0</c:v>
                </c:pt>
                <c:pt idx="2">
                  <c:v>11400</c:v>
                </c:pt>
                <c:pt idx="3">
                  <c:v>24000</c:v>
                </c:pt>
                <c:pt idx="4">
                  <c:v>24100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EB-4078-86F9-1B5C597533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 x 4 GPUs (8 GPUs)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5EB-4078-86F9-1B5C597533BE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5EB-4078-86F9-1B5C597533BE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5EB-4078-86F9-1B5C597533BE}"/>
              </c:ext>
            </c:extLst>
          </c:dPt>
          <c:dLbls>
            <c:dLbl>
              <c:idx val="0"/>
              <c:layout>
                <c:manualLayout>
                  <c:x val="0.1828233061207008"/>
                  <c:y val="0.14403177427240241"/>
                </c:manualLayout>
              </c:layout>
              <c:tx>
                <c:rich>
                  <a:bodyPr rot="0" spcFirstLastPara="1" vertOverflow="clip" horzOverflow="clip" vert="horz" wrap="square" lIns="36576" tIns="18288" rIns="36576" bIns="18288" anchor="ctr" anchorCtr="0">
                    <a:spAutoFit/>
                  </a:bodyPr>
                  <a:lstStyle/>
                  <a:p>
                    <a:pPr marL="0" marR="0" indent="0" algn="just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400" b="1" i="0" u="none" strike="noStrike" kern="1200" baseline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 b="1" i="0" u="none" strike="noStrike" kern="1200" baseline="0" dirty="0">
                        <a:solidFill>
                          <a:sysClr val="windowText" lastClr="000000">
                            <a:lumMod val="65000"/>
                            <a:lumOff val="35000"/>
                          </a:sysClr>
                        </a:solidFill>
                      </a:rPr>
                      <a:t>Achieved with 1-bit gradient quantization algorithm</a:t>
                    </a:r>
                  </a:p>
                  <a:p>
                    <a:pPr marL="0" marR="0" indent="0" algn="just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b="1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</a:defRPr>
                    </a:pPr>
                    <a:endParaRPr lang="en-US" baseline="0" dirty="0"/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0">
                  <a:spAutoFit/>
                </a:bodyPr>
                <a:lstStyle/>
                <a:p>
                  <a:pPr marL="0" marR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400" b="1" i="0" u="none" strike="noStrike" kern="1200" baseline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3143753184698066"/>
                      <c:h val="9.910693041036786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15EB-4078-86F9-1B5C597533BE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CNTK</c:v>
                </c:pt>
                <c:pt idx="1">
                  <c:v>Theano</c:v>
                </c:pt>
                <c:pt idx="2">
                  <c:v>TensorFlow</c:v>
                </c:pt>
                <c:pt idx="3">
                  <c:v>Torch 7</c:v>
                </c:pt>
                <c:pt idx="4">
                  <c:v>Caffe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69100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5EB-4078-86F9-1B5C597533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334504"/>
        <c:axId val="142632960"/>
      </c:barChart>
      <c:catAx>
        <c:axId val="90334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632960"/>
        <c:crosses val="autoZero"/>
        <c:auto val="1"/>
        <c:lblAlgn val="ctr"/>
        <c:lblOffset val="100"/>
        <c:noMultiLvlLbl val="0"/>
      </c:catAx>
      <c:valAx>
        <c:axId val="142632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334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933B5-9B1B-440E-82AC-B0DA8E95FD7F}" type="datetimeFigureOut">
              <a:rPr lang="en-US" smtClean="0"/>
              <a:pPr/>
              <a:t>3/1/2018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A1C64-E2D3-4A5C-857F-39F8D8EA0AC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239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4j.org/compare-dl4j-torch7-pylearn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zer0n/deepframeworks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vidia.com/content/events/geoInt2015/LBrown_DL.pdf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on-demand.gputechconf.com/gtc/2015/webinar/deep-learning-course/intro-to-deep-learning.pdf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Dean, Jeffrey,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Abadi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, Martın, et al. "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Tensorflow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: Large-scale machine learning on heterogeneous distributed systems."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arXiv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 preprint arXiv:1603.04467 (2016).</a:t>
            </a:r>
          </a:p>
          <a:p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https://www.tensorflow.org/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A1C64-E2D3-4A5C-857F-39F8D8EA0AC8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556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http://deeplearning4j.org/compare-dl4j-torch7-pylearn.html</a:t>
            </a:r>
            <a:endParaRPr lang="en-US" dirty="0"/>
          </a:p>
          <a:p>
            <a:r>
              <a:rPr lang="en-US" dirty="0">
                <a:hlinkClick r:id="rId4"/>
              </a:rPr>
              <a:t>https://github.com/zer0n/deepframeworks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A1C64-E2D3-4A5C-857F-39F8D8EA0AC8}" type="slidenum">
              <a:rPr lang="en-IN" smtClean="0"/>
              <a:pPr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851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solidFill>
                  <a:schemeClr val="bg2">
                    <a:lumMod val="75000"/>
                  </a:schemeClr>
                </a:solidFill>
                <a:hlinkClick r:id="rId3"/>
              </a:rPr>
              <a:t>http://www.nvidia.com/content/events/geoInt2015/LBrown_DL.pdf</a:t>
            </a:r>
            <a:endParaRPr lang="en-US" sz="1200" i="1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A1C64-E2D3-4A5C-857F-39F8D8EA0AC8}" type="slidenum">
              <a:rPr lang="en-IN" smtClean="0"/>
              <a:pPr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115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solidFill>
                  <a:schemeClr val="bg2">
                    <a:lumMod val="75000"/>
                  </a:schemeClr>
                </a:solidFill>
                <a:hlinkClick r:id="rId3"/>
              </a:rPr>
              <a:t>http://on-demand.gputechconf.com/gtc/2015/webinar/deep-learning-course/intro-to-deep-learning.pdf</a:t>
            </a:r>
            <a:endParaRPr lang="en-US" sz="1200" i="1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A1C64-E2D3-4A5C-857F-39F8D8EA0AC8}" type="slidenum">
              <a:rPr lang="en-IN" smtClean="0"/>
              <a:pPr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0848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# Ubuntu/Linux 64-bit, CPU only, Python 2.7</a:t>
            </a:r>
          </a:p>
          <a:p>
            <a:r>
              <a:rPr lang="en-US" dirty="0"/>
              <a:t>$ export TF_BINARY_URL=https://storage.googleapis.com/tensorflow/linux/cpu/tensorflow-1.0.0-cp27-none-linux_x86_64.whl</a:t>
            </a:r>
          </a:p>
          <a:p>
            <a:endParaRPr lang="en-US" dirty="0"/>
          </a:p>
          <a:p>
            <a:r>
              <a:rPr lang="en-US" dirty="0"/>
              <a:t># Ubuntu/Linux 64-bit, GPU enabled, Python 2.7</a:t>
            </a:r>
          </a:p>
          <a:p>
            <a:r>
              <a:rPr lang="en-US" dirty="0"/>
              <a:t># Requires CUDA toolkit 8.0 and </a:t>
            </a:r>
            <a:r>
              <a:rPr lang="en-US" dirty="0" err="1"/>
              <a:t>CuDNN</a:t>
            </a:r>
            <a:r>
              <a:rPr lang="en-US" dirty="0"/>
              <a:t> v5. For other versions, see "Installing from sources" below.</a:t>
            </a:r>
          </a:p>
          <a:p>
            <a:r>
              <a:rPr lang="en-US" dirty="0"/>
              <a:t>https://storage.googleapis.com/tensorflow/linux/gpu/tensorflow_gpu-1.0.0-cp27-none-linux_x86_64.whl</a:t>
            </a:r>
          </a:p>
          <a:p>
            <a:endParaRPr lang="en-US" dirty="0"/>
          </a:p>
          <a:p>
            <a:r>
              <a:rPr lang="en-US" dirty="0"/>
              <a:t># Mac OS X, CPU only, Python 2.7:</a:t>
            </a:r>
          </a:p>
          <a:p>
            <a:r>
              <a:rPr lang="en-US" dirty="0"/>
              <a:t>$ export TF_BINARY_URL=https://storage.googleapis.com/tensorflow/mac/cpu/tensorflow-1.0.0-py2-none-any.whl</a:t>
            </a:r>
          </a:p>
          <a:p>
            <a:endParaRPr lang="en-US" dirty="0"/>
          </a:p>
          <a:p>
            <a:r>
              <a:rPr lang="en-US" dirty="0"/>
              <a:t># Mac OS X, GPU enabled, Python 2.7:</a:t>
            </a:r>
          </a:p>
          <a:p>
            <a:r>
              <a:rPr lang="en-US" dirty="0"/>
              <a:t>$ export TF_BINARY_URL=https://storage.googleapis.com/tensorflow/mac/gpu/tensorflow_gpu-1.0.0-py2-none-any.whl</a:t>
            </a:r>
          </a:p>
          <a:p>
            <a:endParaRPr lang="en-US" dirty="0"/>
          </a:p>
          <a:p>
            <a:r>
              <a:rPr lang="en-US" dirty="0"/>
              <a:t># Ubuntu/Linux 64-bit, CPU only, Python 3.4</a:t>
            </a:r>
          </a:p>
          <a:p>
            <a:r>
              <a:rPr lang="en-US" dirty="0"/>
              <a:t>$ export TF_BINARY_URL=https://storage.googleapis.com/tensorflow/linux/cpu/tensorflow-1.0.0-cp34-cp34m-linux_x86_64.whl</a:t>
            </a:r>
          </a:p>
          <a:p>
            <a:endParaRPr lang="en-US" dirty="0"/>
          </a:p>
          <a:p>
            <a:r>
              <a:rPr lang="en-US" dirty="0"/>
              <a:t># Ubuntu/Linux 64-bit, GPU enabled, Python 3.4</a:t>
            </a:r>
          </a:p>
          <a:p>
            <a:r>
              <a:rPr lang="en-US" dirty="0"/>
              <a:t># Requires CUDA toolkit 8.0 and </a:t>
            </a:r>
            <a:r>
              <a:rPr lang="en-US" dirty="0" err="1"/>
              <a:t>CuDNN</a:t>
            </a:r>
            <a:r>
              <a:rPr lang="en-US" dirty="0"/>
              <a:t> v5. For other versions, see "Installing from sources" below.</a:t>
            </a:r>
          </a:p>
          <a:p>
            <a:r>
              <a:rPr lang="en-US" dirty="0"/>
              <a:t>$ export TF_BINARY_URL=https://storage.googleapis.com/tensorflow/linux/gpu/tensorflow_gpu-1.0.0-cp34-cp34m-linux_x86_64.whl</a:t>
            </a:r>
          </a:p>
          <a:p>
            <a:endParaRPr lang="en-US" dirty="0"/>
          </a:p>
          <a:p>
            <a:r>
              <a:rPr lang="en-US" dirty="0"/>
              <a:t># Ubuntu/Linux 64-bit, CPU only, Python 3.5</a:t>
            </a:r>
          </a:p>
          <a:p>
            <a:r>
              <a:rPr lang="en-US" dirty="0"/>
              <a:t>$ export TF_BINARY_URL=https://storage.googleapis.com/tensorflow/linux/cpu/tensorflow-1.0.0-cp35-cp35m-linux_x86_64.whl</a:t>
            </a:r>
          </a:p>
          <a:p>
            <a:endParaRPr lang="en-US" dirty="0"/>
          </a:p>
          <a:p>
            <a:r>
              <a:rPr lang="en-US" dirty="0"/>
              <a:t># Ubuntu/Linux 64-bit, GPU enabled, Python 3.5</a:t>
            </a:r>
          </a:p>
          <a:p>
            <a:r>
              <a:rPr lang="en-US" dirty="0"/>
              <a:t># Requires CUDA toolkit 8.0 and </a:t>
            </a:r>
            <a:r>
              <a:rPr lang="en-US" dirty="0" err="1"/>
              <a:t>CuDNN</a:t>
            </a:r>
            <a:r>
              <a:rPr lang="en-US" dirty="0"/>
              <a:t> v5. For other versions, see "Installing from sources" below.</a:t>
            </a:r>
          </a:p>
          <a:p>
            <a:r>
              <a:rPr lang="en-US" dirty="0"/>
              <a:t>$ export TF_BINARY_URL=https://storage.googleapis.com/tensorflow/linux/gpu/tensorflow_gpu-1.0.0-cp35-cp35m-linux_x86_64.whl</a:t>
            </a:r>
          </a:p>
          <a:p>
            <a:endParaRPr lang="en-US" dirty="0"/>
          </a:p>
          <a:p>
            <a:r>
              <a:rPr lang="en-US" dirty="0"/>
              <a:t># Mac OS X, CPU only, Python 3.4 or 3.5:</a:t>
            </a:r>
          </a:p>
          <a:p>
            <a:r>
              <a:rPr lang="en-US" dirty="0"/>
              <a:t>$ export TF_BINARY_URL=https://storage.googleapis.com/tensorflow/mac/cpu/tensorflow-1.0.0-py3-none-any.whl</a:t>
            </a:r>
          </a:p>
          <a:p>
            <a:endParaRPr lang="en-US" dirty="0"/>
          </a:p>
          <a:p>
            <a:r>
              <a:rPr lang="en-US" dirty="0"/>
              <a:t># Mac OS X, GPU enabled, Python 3.4 or 3.5:</a:t>
            </a:r>
          </a:p>
          <a:p>
            <a:r>
              <a:rPr lang="en-US" dirty="0"/>
              <a:t>$ export TF_BINARY_URL=https://storage.googleapis.com/tensorflow/mac/gpu/tensorflow_gpu-1.0.0-py3-none-any.whl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A1C64-E2D3-4A5C-857F-39F8D8EA0AC8}" type="slidenum">
              <a:rPr lang="en-IN" smtClean="0"/>
              <a:pPr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08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F562E-99D4-4254-B7BD-243D18A86905}" type="datetime1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7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6D4A-41F3-45D9-B2F5-3393F01A1CB5}" type="datetime1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67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C5091-A19C-4CF5-A852-16E436076A5C}" type="datetime1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71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F562E-99D4-4254-B7BD-243D18A86905}" type="datetime1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430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9AB4A-D306-4283-B40E-55DB8E2FB858}" type="datetime1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35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F408-8444-4D27-A64D-6DF53F8149AA}" type="datetime1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666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84EB-2191-4F6F-9C5F-B279CDBDDBD4}" type="datetime1">
              <a:rPr lang="en-US" smtClean="0"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881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4A3C6-D7AB-4755-AA75-31DE2563E58E}" type="datetime1">
              <a:rPr lang="en-US" smtClean="0"/>
              <a:t>3/1/2018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23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90FE7-4007-4177-81F5-BA78C87984E5}" type="datetime1">
              <a:rPr lang="en-US" smtClean="0"/>
              <a:t>3/1/2018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86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24466-D5B4-4211-AFB5-2B929610D4FA}" type="datetime1">
              <a:rPr lang="en-US" smtClean="0"/>
              <a:t>3/1/2018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15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2F5907D-E430-45B1-8A1D-5BEC74B9EAFD}" type="datetime1">
              <a:rPr lang="en-US" smtClean="0"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8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9AB4A-D306-4283-B40E-55DB8E2FB858}" type="datetime1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400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33BE-F7F7-4BBA-9CA8-C498A03FC7CB}" type="datetime1">
              <a:rPr lang="en-US" smtClean="0"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564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6D4A-41F3-45D9-B2F5-3393F01A1CB5}" type="datetime1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600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C5091-A19C-4CF5-A852-16E436076A5C}" type="datetime1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7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F408-8444-4D27-A64D-6DF53F8149AA}" type="datetime1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07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84EB-2191-4F6F-9C5F-B279CDBDDBD4}" type="datetime1">
              <a:rPr lang="en-US" smtClean="0"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41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4A3C6-D7AB-4755-AA75-31DE2563E58E}" type="datetime1">
              <a:rPr lang="en-US" smtClean="0"/>
              <a:t>3/1/2018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35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90FE7-4007-4177-81F5-BA78C87984E5}" type="datetime1">
              <a:rPr lang="en-US" smtClean="0"/>
              <a:t>3/1/2018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73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24466-D5B4-4211-AFB5-2B929610D4FA}" type="datetime1">
              <a:rPr lang="en-US" smtClean="0"/>
              <a:t>3/1/2018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36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907D-E430-45B1-8A1D-5BEC74B9EAFD}" type="datetime1">
              <a:rPr lang="en-US" smtClean="0"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03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33BE-F7F7-4BBA-9CA8-C498A03FC7CB}" type="datetime1">
              <a:rPr lang="en-US" smtClean="0"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13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FCB02-F130-4660-A982-21E89AE46577}" type="datetime1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5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DBFCB02-F130-4660-A982-21E89AE46577}" type="datetime1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331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microsoft-computational-network-toolkit-offers-most-efficient-distributed-deep-learning-computational-performance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eveloper.nvidia.com/deep-learning-getting-started" TargetMode="Externa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E37FCB-C8D2-482C-A940-80671403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123876-9A8A-41FD-AFD5-409A46455EEA}"/>
              </a:ext>
            </a:extLst>
          </p:cNvPr>
          <p:cNvSpPr/>
          <p:nvPr/>
        </p:nvSpPr>
        <p:spPr>
          <a:xfrm>
            <a:off x="800100" y="1570432"/>
            <a:ext cx="7543799" cy="28931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CS5542</a:t>
            </a:r>
            <a:br>
              <a:rPr lang="en-US" dirty="0">
                <a:latin typeface="+mn-ea"/>
                <a:cs typeface="+mn-ea"/>
              </a:rPr>
            </a:b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Big Data Analytics and Applications</a:t>
            </a:r>
            <a:br>
              <a:rPr lang="en-US" dirty="0">
                <a:latin typeface="+mn-ea"/>
                <a:cs typeface="+mn-ea"/>
              </a:rPr>
            </a:br>
            <a:br>
              <a:rPr lang="en-US" dirty="0">
                <a:latin typeface="+mn-ea"/>
                <a:cs typeface="+mn-ea"/>
              </a:rPr>
            </a:br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Tutorial 4A</a:t>
            </a:r>
            <a:br>
              <a:rPr lang="en-US" dirty="0">
                <a:latin typeface="+mn-ea"/>
                <a:cs typeface="+mn-ea"/>
              </a:rPr>
            </a:br>
            <a:r>
              <a:rPr lang="en-US" sz="3200" b="1">
                <a:latin typeface="Times New Roman" pitchFamily="18" charset="0"/>
                <a:cs typeface="Times New Roman" pitchFamily="18" charset="0"/>
              </a:rPr>
              <a:t>March 1, 2018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03068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53200" y="846138"/>
            <a:ext cx="2400300" cy="4267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60" y="274638"/>
            <a:ext cx="7166024" cy="551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45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2" y="1796143"/>
            <a:ext cx="8286488" cy="22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95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Control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946" y="2301081"/>
            <a:ext cx="53816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16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/>
              <a:t> TensorFlow programs are usually structured into a construction phase, that assembles a graph, and an execution phase that uses a session to execute ops in the graph</a:t>
            </a:r>
          </a:p>
          <a:p>
            <a:r>
              <a:rPr lang="en-US" sz="2000" dirty="0"/>
              <a:t>We program to assemble the graph</a:t>
            </a:r>
          </a:p>
          <a:p>
            <a:r>
              <a:rPr lang="en-US" sz="2000" dirty="0"/>
              <a:t>The TensorFlow Python library has a default graph to which ops constructors add nodes</a:t>
            </a:r>
          </a:p>
          <a:p>
            <a:r>
              <a:rPr lang="en-US" sz="2000" dirty="0"/>
              <a:t>The TensorFlow Python library has a default graph to which ops constructors add nodes</a:t>
            </a:r>
          </a:p>
          <a:p>
            <a:r>
              <a:rPr lang="en-US" sz="2000" dirty="0"/>
              <a:t>TensorFlow relies on a highly efficient C++ backend to do its computation. The connection to this backend is called a session.</a:t>
            </a:r>
          </a:p>
          <a:p>
            <a:r>
              <a:rPr lang="en-US" sz="2000" dirty="0"/>
              <a:t>InteractiveSession is to interleave operations</a:t>
            </a:r>
          </a:p>
          <a:p>
            <a:r>
              <a:rPr lang="en-US" sz="2000" dirty="0"/>
              <a:t>We can also enter a session with a “with” block. The session ends automatically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989" y="5755482"/>
            <a:ext cx="35814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29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9592" y="437412"/>
            <a:ext cx="5587870" cy="53729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84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3" y="707183"/>
            <a:ext cx="9050207" cy="487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25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75853" y="1425900"/>
            <a:ext cx="4137276" cy="9741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45" marR="3458" indent="303868"/>
            <a:r>
              <a:rPr lang="en-US" sz="3165" spc="11" dirty="0">
                <a:latin typeface="Arial"/>
                <a:cs typeface="Arial"/>
              </a:rPr>
              <a:t>M</a:t>
            </a:r>
            <a:r>
              <a:rPr sz="3165" spc="11" dirty="0">
                <a:latin typeface="Arial"/>
                <a:cs typeface="Arial"/>
              </a:rPr>
              <a:t>ath</a:t>
            </a:r>
            <a:r>
              <a:rPr sz="3165" spc="7" dirty="0">
                <a:latin typeface="Arial"/>
                <a:cs typeface="Arial"/>
              </a:rPr>
              <a:t> </a:t>
            </a:r>
            <a:r>
              <a:rPr sz="3165" spc="27" dirty="0">
                <a:latin typeface="Arial"/>
                <a:cs typeface="Arial"/>
              </a:rPr>
              <a:t>operations</a:t>
            </a:r>
            <a:r>
              <a:rPr sz="3165" spc="7" dirty="0">
                <a:latin typeface="Arial"/>
                <a:cs typeface="Arial"/>
              </a:rPr>
              <a:t> for</a:t>
            </a:r>
            <a:r>
              <a:rPr sz="3165" spc="4" dirty="0">
                <a:latin typeface="Arial"/>
                <a:cs typeface="Arial"/>
              </a:rPr>
              <a:t> </a:t>
            </a:r>
            <a:r>
              <a:rPr sz="3165" spc="27" dirty="0">
                <a:latin typeface="Arial"/>
                <a:cs typeface="Arial"/>
              </a:rPr>
              <a:t>manipulate</a:t>
            </a:r>
            <a:r>
              <a:rPr sz="3165" spc="7" dirty="0">
                <a:latin typeface="Arial"/>
                <a:cs typeface="Arial"/>
              </a:rPr>
              <a:t> </a:t>
            </a:r>
            <a:r>
              <a:rPr sz="3165" spc="11" dirty="0">
                <a:latin typeface="Arial"/>
                <a:cs typeface="Arial"/>
              </a:rPr>
              <a:t>the</a:t>
            </a:r>
            <a:r>
              <a:rPr sz="3165" spc="7" dirty="0">
                <a:latin typeface="Arial"/>
                <a:cs typeface="Arial"/>
              </a:rPr>
              <a:t> </a:t>
            </a:r>
            <a:r>
              <a:rPr sz="3165" spc="11" dirty="0">
                <a:latin typeface="Arial"/>
                <a:cs typeface="Arial"/>
              </a:rPr>
              <a:t>tensors</a:t>
            </a:r>
            <a:endParaRPr sz="3165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86981" y="1117668"/>
            <a:ext cx="6170039" cy="4622666"/>
          </a:xfrm>
          <a:custGeom>
            <a:avLst/>
            <a:gdLst/>
            <a:ahLst/>
            <a:cxnLst/>
            <a:rect l="l" t="t" r="r" b="b"/>
            <a:pathLst>
              <a:path w="9064625" h="6791325">
                <a:moveTo>
                  <a:pt x="0" y="6791325"/>
                </a:moveTo>
                <a:lnTo>
                  <a:pt x="9064625" y="6791325"/>
                </a:lnTo>
                <a:lnTo>
                  <a:pt x="9064625" y="0"/>
                </a:lnTo>
                <a:lnTo>
                  <a:pt x="0" y="0"/>
                </a:lnTo>
                <a:lnTo>
                  <a:pt x="0" y="67913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6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308780" y="2872364"/>
          <a:ext cx="4326207" cy="2100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5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614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Operation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000000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De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sc</a:t>
                      </a:r>
                      <a:r>
                        <a:rPr sz="1500" b="1" dirty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ription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000000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614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500" dirty="0">
                          <a:latin typeface="Palatino Linotype"/>
                          <a:cs typeface="Palatino Linotype"/>
                        </a:rPr>
                        <a:t>tf.add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500" dirty="0">
                          <a:latin typeface="Palatino Linotype"/>
                          <a:cs typeface="Palatino Linotype"/>
                        </a:rPr>
                        <a:t>sum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614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500" dirty="0">
                          <a:latin typeface="Palatino Linotype"/>
                          <a:cs typeface="Palatino Linotype"/>
                        </a:rPr>
                        <a:t>tf.sub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500" dirty="0">
                          <a:latin typeface="Palatino Linotype"/>
                          <a:cs typeface="Palatino Linotype"/>
                        </a:rPr>
                        <a:t>substraction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614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500" dirty="0">
                          <a:latin typeface="Palatino Linotype"/>
                          <a:cs typeface="Palatino Linotype"/>
                        </a:rPr>
                        <a:t>tf.mul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500" dirty="0">
                          <a:latin typeface="Palatino Linotype"/>
                          <a:cs typeface="Palatino Linotype"/>
                        </a:rPr>
                        <a:t>multipli</a:t>
                      </a:r>
                      <a:r>
                        <a:rPr sz="1500" spc="-5" dirty="0">
                          <a:latin typeface="Palatino Linotype"/>
                          <a:cs typeface="Palatino Linotype"/>
                        </a:rPr>
                        <a:t>c</a:t>
                      </a:r>
                      <a:r>
                        <a:rPr sz="1500" dirty="0">
                          <a:latin typeface="Palatino Linotype"/>
                          <a:cs typeface="Palatino Linotype"/>
                        </a:rPr>
                        <a:t>ation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615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500" dirty="0">
                          <a:latin typeface="Palatino Linotype"/>
                          <a:cs typeface="Palatino Linotype"/>
                        </a:rPr>
                        <a:t>tf.div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500" dirty="0">
                          <a:latin typeface="Palatino Linotype"/>
                          <a:cs typeface="Palatino Linotype"/>
                        </a:rPr>
                        <a:t>division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614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500" dirty="0">
                          <a:latin typeface="Palatino Linotype"/>
                          <a:cs typeface="Palatino Linotype"/>
                        </a:rPr>
                        <a:t>tf.mod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500" dirty="0">
                          <a:latin typeface="Palatino Linotype"/>
                          <a:cs typeface="Palatino Linotype"/>
                        </a:rPr>
                        <a:t>module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615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500" dirty="0">
                          <a:latin typeface="Palatino Linotype"/>
                          <a:cs typeface="Palatino Linotype"/>
                        </a:rPr>
                        <a:t>tf.abs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500" dirty="0">
                          <a:latin typeface="Palatino Linotype"/>
                          <a:cs typeface="Palatino Linotype"/>
                        </a:rPr>
                        <a:t>ret</a:t>
                      </a:r>
                      <a:r>
                        <a:rPr sz="1500" spc="-5" dirty="0">
                          <a:latin typeface="Palatino Linotype"/>
                          <a:cs typeface="Palatino Linotype"/>
                        </a:rPr>
                        <a:t>ur</a:t>
                      </a:r>
                      <a:r>
                        <a:rPr sz="1500" dirty="0">
                          <a:latin typeface="Palatino Linotype"/>
                          <a:cs typeface="Palatino Linotype"/>
                        </a:rPr>
                        <a:t>n</a:t>
                      </a:r>
                      <a:r>
                        <a:rPr sz="15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dirty="0">
                          <a:latin typeface="Palatino Linotype"/>
                          <a:cs typeface="Palatino Linotype"/>
                        </a:rPr>
                        <a:t>t</a:t>
                      </a:r>
                      <a:r>
                        <a:rPr sz="1500" spc="-5" dirty="0">
                          <a:latin typeface="Palatino Linotype"/>
                          <a:cs typeface="Palatino Linotype"/>
                        </a:rPr>
                        <a:t>h</a:t>
                      </a:r>
                      <a:r>
                        <a:rPr sz="1500" dirty="0">
                          <a:latin typeface="Palatino Linotype"/>
                          <a:cs typeface="Palatino Linotype"/>
                        </a:rPr>
                        <a:t>e</a:t>
                      </a:r>
                      <a:r>
                        <a:rPr sz="15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dirty="0">
                          <a:latin typeface="Palatino Linotype"/>
                          <a:cs typeface="Palatino Linotype"/>
                        </a:rPr>
                        <a:t>absolute</a:t>
                      </a:r>
                      <a:r>
                        <a:rPr sz="15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spc="-60" dirty="0">
                          <a:latin typeface="Palatino Linotype"/>
                          <a:cs typeface="Palatino Linotype"/>
                        </a:rPr>
                        <a:t>v</a:t>
                      </a:r>
                      <a:r>
                        <a:rPr sz="1500" dirty="0">
                          <a:latin typeface="Palatino Linotype"/>
                          <a:cs typeface="Palatino Linotype"/>
                        </a:rPr>
                        <a:t>alue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614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500" dirty="0">
                          <a:latin typeface="Palatino Linotype"/>
                          <a:cs typeface="Palatino Linotype"/>
                        </a:rPr>
                        <a:t>tf.neg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500" dirty="0">
                          <a:latin typeface="Palatino Linotype"/>
                          <a:cs typeface="Palatino Linotype"/>
                        </a:rPr>
                        <a:t>ret</a:t>
                      </a:r>
                      <a:r>
                        <a:rPr sz="1500" spc="-5" dirty="0">
                          <a:latin typeface="Palatino Linotype"/>
                          <a:cs typeface="Palatino Linotype"/>
                        </a:rPr>
                        <a:t>ur</a:t>
                      </a:r>
                      <a:r>
                        <a:rPr sz="1500" dirty="0">
                          <a:latin typeface="Palatino Linotype"/>
                          <a:cs typeface="Palatino Linotype"/>
                        </a:rPr>
                        <a:t>n</a:t>
                      </a:r>
                      <a:r>
                        <a:rPr sz="15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dirty="0">
                          <a:latin typeface="Palatino Linotype"/>
                          <a:cs typeface="Palatino Linotype"/>
                        </a:rPr>
                        <a:t>negati</a:t>
                      </a:r>
                      <a:r>
                        <a:rPr sz="1500" spc="-40" dirty="0">
                          <a:latin typeface="Palatino Linotype"/>
                          <a:cs typeface="Palatino Linotype"/>
                        </a:rPr>
                        <a:t>v</a:t>
                      </a:r>
                      <a:r>
                        <a:rPr sz="1500" dirty="0">
                          <a:latin typeface="Palatino Linotype"/>
                          <a:cs typeface="Palatino Linotype"/>
                        </a:rPr>
                        <a:t>e</a:t>
                      </a:r>
                      <a:r>
                        <a:rPr sz="15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spc="-60" dirty="0">
                          <a:latin typeface="Palatino Linotype"/>
                          <a:cs typeface="Palatino Linotype"/>
                        </a:rPr>
                        <a:t>v</a:t>
                      </a:r>
                      <a:r>
                        <a:rPr sz="1500" dirty="0">
                          <a:latin typeface="Palatino Linotype"/>
                          <a:cs typeface="Palatino Linotype"/>
                        </a:rPr>
                        <a:t>alue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3106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6981" y="1425900"/>
            <a:ext cx="6170039" cy="9741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45" marR="3458" indent="303868" algn="ctr"/>
            <a:r>
              <a:rPr lang="en-US" sz="3165" spc="11" dirty="0">
                <a:latin typeface="Arial"/>
                <a:cs typeface="Arial"/>
              </a:rPr>
              <a:t>M</a:t>
            </a:r>
            <a:r>
              <a:rPr sz="3165" spc="11" dirty="0">
                <a:latin typeface="Arial"/>
                <a:cs typeface="Arial"/>
              </a:rPr>
              <a:t>ath</a:t>
            </a:r>
            <a:r>
              <a:rPr sz="3165" spc="7" dirty="0">
                <a:latin typeface="Arial"/>
                <a:cs typeface="Arial"/>
              </a:rPr>
              <a:t> </a:t>
            </a:r>
            <a:r>
              <a:rPr sz="3165" spc="27" dirty="0">
                <a:latin typeface="Arial"/>
                <a:cs typeface="Arial"/>
              </a:rPr>
              <a:t>operations</a:t>
            </a:r>
            <a:r>
              <a:rPr sz="3165" spc="7" dirty="0">
                <a:latin typeface="Arial"/>
                <a:cs typeface="Arial"/>
              </a:rPr>
              <a:t> for</a:t>
            </a:r>
            <a:r>
              <a:rPr sz="3165" spc="4" dirty="0">
                <a:latin typeface="Arial"/>
                <a:cs typeface="Arial"/>
              </a:rPr>
              <a:t> </a:t>
            </a:r>
            <a:r>
              <a:rPr sz="3165" spc="27" dirty="0">
                <a:latin typeface="Arial"/>
                <a:cs typeface="Arial"/>
              </a:rPr>
              <a:t>manipulate</a:t>
            </a:r>
            <a:r>
              <a:rPr sz="3165" spc="7" dirty="0">
                <a:latin typeface="Arial"/>
                <a:cs typeface="Arial"/>
              </a:rPr>
              <a:t> </a:t>
            </a:r>
            <a:r>
              <a:rPr sz="3165" spc="11" dirty="0">
                <a:latin typeface="Arial"/>
                <a:cs typeface="Arial"/>
              </a:rPr>
              <a:t>the</a:t>
            </a:r>
            <a:r>
              <a:rPr sz="3165" spc="7" dirty="0">
                <a:latin typeface="Arial"/>
                <a:cs typeface="Arial"/>
              </a:rPr>
              <a:t> </a:t>
            </a:r>
            <a:r>
              <a:rPr sz="3165" spc="11" dirty="0">
                <a:latin typeface="Arial"/>
                <a:cs typeface="Arial"/>
              </a:rPr>
              <a:t>tensors</a:t>
            </a:r>
            <a:endParaRPr sz="3165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86981" y="1117668"/>
            <a:ext cx="6170039" cy="4622666"/>
          </a:xfrm>
          <a:custGeom>
            <a:avLst/>
            <a:gdLst/>
            <a:ahLst/>
            <a:cxnLst/>
            <a:rect l="l" t="t" r="r" b="b"/>
            <a:pathLst>
              <a:path w="9064625" h="6791325">
                <a:moveTo>
                  <a:pt x="0" y="6791325"/>
                </a:moveTo>
                <a:lnTo>
                  <a:pt x="9064625" y="6791325"/>
                </a:lnTo>
                <a:lnTo>
                  <a:pt x="9064625" y="0"/>
                </a:lnTo>
                <a:lnTo>
                  <a:pt x="0" y="0"/>
                </a:lnTo>
                <a:lnTo>
                  <a:pt x="0" y="67913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6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670276" y="2607670"/>
          <a:ext cx="4149464" cy="2927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4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4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997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tf.sign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000000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return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t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h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e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sign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000000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998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tf.inv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returns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t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h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e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in</a:t>
                      </a:r>
                      <a:r>
                        <a:rPr sz="1200" spc="-35" dirty="0">
                          <a:latin typeface="Palatino Linotype"/>
                          <a:cs typeface="Palatino Linotype"/>
                        </a:rPr>
                        <a:t>v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erse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998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tf.square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cal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c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ulates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t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h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e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square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997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tf.round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returns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t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h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e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nearest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integer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997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tf.sqrt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cal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c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ulates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t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h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e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square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root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997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tf.pow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cal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c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ulates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t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h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e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po</a:t>
                      </a:r>
                      <a:r>
                        <a:rPr sz="1200" spc="-35" dirty="0">
                          <a:latin typeface="Palatino Linotype"/>
                          <a:cs typeface="Palatino Linotype"/>
                        </a:rPr>
                        <a:t>w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er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998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tf.exp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cal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c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ulates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t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h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e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exponential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997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tf.log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cal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c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ulates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t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h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e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logarithm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997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tf.maximum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returns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t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h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e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maximum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997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tf.minimum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returns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t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h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e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minimum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998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tf.cos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cal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c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ulates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t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h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e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cosine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997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tf.sin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000000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cal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c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ulates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t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h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e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sine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000000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313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2932" y="871445"/>
            <a:ext cx="5233835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645"/>
            <a:r>
              <a:rPr lang="en-US" sz="3200" spc="14" dirty="0"/>
              <a:t>Math operations (</a:t>
            </a:r>
            <a:r>
              <a:rPr lang="en-US" sz="3200" spc="14" dirty="0" err="1"/>
              <a:t>cont</a:t>
            </a:r>
            <a:r>
              <a:rPr lang="en-US" sz="3200" spc="14" dirty="0"/>
              <a:t>)</a:t>
            </a:r>
            <a:endParaRPr sz="3200" dirty="0"/>
          </a:p>
        </p:txBody>
      </p:sp>
      <p:sp>
        <p:nvSpPr>
          <p:cNvPr id="4" name="object 4"/>
          <p:cNvSpPr/>
          <p:nvPr/>
        </p:nvSpPr>
        <p:spPr>
          <a:xfrm>
            <a:off x="1486981" y="2127724"/>
            <a:ext cx="6170039" cy="3612609"/>
          </a:xfrm>
          <a:custGeom>
            <a:avLst/>
            <a:gdLst/>
            <a:ahLst/>
            <a:cxnLst/>
            <a:rect l="l" t="t" r="r" b="b"/>
            <a:pathLst>
              <a:path w="9064625" h="6791325">
                <a:moveTo>
                  <a:pt x="0" y="6791325"/>
                </a:moveTo>
                <a:lnTo>
                  <a:pt x="9064625" y="6791325"/>
                </a:lnTo>
                <a:lnTo>
                  <a:pt x="9064625" y="0"/>
                </a:lnTo>
                <a:lnTo>
                  <a:pt x="0" y="0"/>
                </a:lnTo>
                <a:lnTo>
                  <a:pt x="0" y="67913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6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15788" y="2575834"/>
          <a:ext cx="5051228" cy="30352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2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8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382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Operation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000000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Palatino Linotype"/>
                          <a:cs typeface="Palatino Linotype"/>
                        </a:rPr>
                        <a:t>Description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000000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382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tf.diag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 marR="687705">
                        <a:lnSpc>
                          <a:spcPct val="1129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returns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a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diago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na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l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ten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s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or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with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a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gi</a:t>
                      </a:r>
                      <a:r>
                        <a:rPr sz="1200" spc="-35" dirty="0">
                          <a:latin typeface="Palatino Linotype"/>
                          <a:cs typeface="Palatino Linotype"/>
                        </a:rPr>
                        <a:t>v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en diago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na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l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spc="-50" dirty="0">
                          <a:latin typeface="Palatino Linotype"/>
                          <a:cs typeface="Palatino Linotype"/>
                        </a:rPr>
                        <a:t>v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alues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382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tf.transpose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returns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t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h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e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transposes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of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t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h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e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argument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382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tf.matmul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 marR="558165">
                        <a:lnSpc>
                          <a:spcPct val="1129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returns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a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ten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s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or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product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of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multiplying two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ten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s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ors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listed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as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arguments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381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tf.matrix_determinant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43815" marR="756920">
                        <a:lnSpc>
                          <a:spcPct val="1129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returns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t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h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e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determinant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of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t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h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e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square matrix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speciﬁed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as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an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argument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CBCBCB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382"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tf.matrix_in</a:t>
                      </a:r>
                      <a:r>
                        <a:rPr sz="1200" spc="-35" dirty="0">
                          <a:latin typeface="Palatino Linotype"/>
                          <a:cs typeface="Palatino Linotype"/>
                        </a:rPr>
                        <a:t>v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erse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 marR="548005">
                        <a:lnSpc>
                          <a:spcPct val="112900"/>
                        </a:lnSpc>
                      </a:pPr>
                      <a:r>
                        <a:rPr sz="1200" dirty="0">
                          <a:latin typeface="Palatino Linotype"/>
                          <a:cs typeface="Palatino Linotype"/>
                        </a:rPr>
                        <a:t>returns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t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h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e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in</a:t>
                      </a:r>
                      <a:r>
                        <a:rPr sz="1200" spc="-35" dirty="0">
                          <a:latin typeface="Palatino Linotype"/>
                          <a:cs typeface="Palatino Linotype"/>
                        </a:rPr>
                        <a:t>v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erse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of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t</a:t>
                      </a:r>
                      <a:r>
                        <a:rPr sz="1200" spc="-5" dirty="0">
                          <a:latin typeface="Palatino Linotype"/>
                          <a:cs typeface="Palatino Linotype"/>
                        </a:rPr>
                        <a:t>h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e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square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matrix speciﬁed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as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an</a:t>
                      </a:r>
                      <a:r>
                        <a:rPr sz="1200" spc="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200" dirty="0">
                          <a:latin typeface="Palatino Linotype"/>
                          <a:cs typeface="Palatino Linotype"/>
                        </a:rPr>
                        <a:t>argument</a:t>
                      </a:r>
                      <a:endParaRPr sz="12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8855">
                      <a:solidFill>
                        <a:srgbClr val="CBCBCB"/>
                      </a:solidFill>
                      <a:prstDash val="solid"/>
                    </a:lnL>
                    <a:lnR w="8855">
                      <a:solidFill>
                        <a:srgbClr val="CBCBCB"/>
                      </a:solidFill>
                      <a:prstDash val="solid"/>
                    </a:lnR>
                    <a:lnT w="8847">
                      <a:solidFill>
                        <a:srgbClr val="CBCBCB"/>
                      </a:solidFill>
                      <a:prstDash val="solid"/>
                    </a:lnT>
                    <a:lnB w="8847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129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61" y="835053"/>
            <a:ext cx="7157678" cy="808297"/>
          </a:xfrm>
          <a:prstGeom prst="rect">
            <a:avLst/>
          </a:prstGeom>
        </p:spPr>
        <p:txBody>
          <a:bodyPr vert="horz" wrap="square" lIns="0" tIns="224725" rIns="0" bIns="0" rtlCol="0" anchor="ctr">
            <a:spAutoFit/>
          </a:bodyPr>
          <a:lstStyle/>
          <a:p>
            <a:pPr marL="293494"/>
            <a:r>
              <a:rPr sz="3778" spc="27" dirty="0"/>
              <a:t>Operations</a:t>
            </a:r>
            <a:r>
              <a:rPr sz="3778" spc="4" dirty="0"/>
              <a:t> </a:t>
            </a:r>
            <a:r>
              <a:rPr sz="3778" spc="11" dirty="0"/>
              <a:t>&amp;</a:t>
            </a:r>
            <a:r>
              <a:rPr sz="3778" spc="4" dirty="0"/>
              <a:t> </a:t>
            </a:r>
            <a:r>
              <a:rPr sz="3778" spc="11" dirty="0"/>
              <a:t>Ke</a:t>
            </a:r>
            <a:r>
              <a:rPr sz="3778" spc="71" dirty="0"/>
              <a:t>r</a:t>
            </a:r>
            <a:r>
              <a:rPr sz="3778" spc="7" dirty="0"/>
              <a:t>nels</a:t>
            </a:r>
            <a:endParaRPr sz="3778" dirty="0"/>
          </a:p>
        </p:txBody>
      </p:sp>
      <p:sp>
        <p:nvSpPr>
          <p:cNvPr id="3" name="object 3"/>
          <p:cNvSpPr txBox="1"/>
          <p:nvPr/>
        </p:nvSpPr>
        <p:spPr>
          <a:xfrm>
            <a:off x="1953432" y="2610409"/>
            <a:ext cx="98980" cy="193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45"/>
            <a:r>
              <a:rPr sz="1259" spc="197" dirty="0">
                <a:latin typeface="Arial"/>
                <a:cs typeface="Arial"/>
              </a:rPr>
              <a:t>•</a:t>
            </a:r>
            <a:endParaRPr sz="1259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4396" y="2589333"/>
            <a:ext cx="4587656" cy="785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45" marR="3458">
              <a:tabLst>
                <a:tab pos="816077" algn="l"/>
              </a:tabLst>
            </a:pPr>
            <a:r>
              <a:rPr sz="1702" spc="4" dirty="0">
                <a:latin typeface="Arial"/>
                <a:cs typeface="Arial"/>
              </a:rPr>
              <a:t>An </a:t>
            </a:r>
            <a:r>
              <a:rPr sz="1702" spc="14" dirty="0">
                <a:latin typeface="Arial"/>
                <a:cs typeface="Arial"/>
              </a:rPr>
              <a:t>operation </a:t>
            </a:r>
            <a:r>
              <a:rPr sz="1702" spc="4" dirty="0">
                <a:latin typeface="Arial"/>
                <a:cs typeface="Arial"/>
              </a:rPr>
              <a:t>has a name </a:t>
            </a:r>
            <a:r>
              <a:rPr sz="1702" spc="34" dirty="0">
                <a:latin typeface="Arial"/>
                <a:cs typeface="Arial"/>
              </a:rPr>
              <a:t>and </a:t>
            </a:r>
            <a:r>
              <a:rPr sz="1702" spc="-34" dirty="0">
                <a:latin typeface="Arial"/>
                <a:cs typeface="Arial"/>
              </a:rPr>
              <a:t>r</a:t>
            </a:r>
            <a:r>
              <a:rPr sz="1702" spc="38" dirty="0">
                <a:latin typeface="Arial"/>
                <a:cs typeface="Arial"/>
              </a:rPr>
              <a:t>ep</a:t>
            </a:r>
            <a:r>
              <a:rPr sz="1702" spc="-11" dirty="0">
                <a:latin typeface="Arial"/>
                <a:cs typeface="Arial"/>
              </a:rPr>
              <a:t>r</a:t>
            </a:r>
            <a:r>
              <a:rPr sz="1702" spc="4" dirty="0">
                <a:latin typeface="Arial"/>
                <a:cs typeface="Arial"/>
              </a:rPr>
              <a:t>esents</a:t>
            </a:r>
            <a:r>
              <a:rPr sz="1702" dirty="0">
                <a:latin typeface="Arial"/>
                <a:cs typeface="Arial"/>
              </a:rPr>
              <a:t> </a:t>
            </a:r>
            <a:r>
              <a:rPr sz="1702" spc="4" dirty="0">
                <a:latin typeface="Arial"/>
                <a:cs typeface="Arial"/>
              </a:rPr>
              <a:t>an</a:t>
            </a:r>
            <a:r>
              <a:rPr sz="1702" dirty="0">
                <a:latin typeface="Arial"/>
                <a:cs typeface="Arial"/>
              </a:rPr>
              <a:t> </a:t>
            </a:r>
            <a:r>
              <a:rPr sz="1702" spc="24" dirty="0">
                <a:latin typeface="Arial"/>
                <a:cs typeface="Arial"/>
              </a:rPr>
              <a:t>abstract</a:t>
            </a:r>
            <a:r>
              <a:rPr sz="1702" dirty="0">
                <a:latin typeface="Arial"/>
                <a:cs typeface="Arial"/>
              </a:rPr>
              <a:t> </a:t>
            </a:r>
            <a:r>
              <a:rPr sz="1702" spc="20" dirty="0">
                <a:latin typeface="Arial"/>
                <a:cs typeface="Arial"/>
              </a:rPr>
              <a:t>computation</a:t>
            </a:r>
            <a:r>
              <a:rPr sz="1702" dirty="0">
                <a:latin typeface="Arial"/>
                <a:cs typeface="Arial"/>
              </a:rPr>
              <a:t> </a:t>
            </a:r>
            <a:r>
              <a:rPr sz="1702" spc="17" dirty="0">
                <a:latin typeface="Arial"/>
                <a:cs typeface="Arial"/>
              </a:rPr>
              <a:t>(e.g.,</a:t>
            </a:r>
            <a:r>
              <a:rPr sz="1702" dirty="0">
                <a:latin typeface="Arial"/>
                <a:cs typeface="Arial"/>
              </a:rPr>
              <a:t> </a:t>
            </a:r>
            <a:r>
              <a:rPr sz="1702" spc="14" dirty="0">
                <a:latin typeface="Arial"/>
                <a:cs typeface="Arial"/>
              </a:rPr>
              <a:t>“matrix</a:t>
            </a:r>
            <a:r>
              <a:rPr sz="1702" dirty="0">
                <a:latin typeface="Arial"/>
                <a:cs typeface="Arial"/>
              </a:rPr>
              <a:t> </a:t>
            </a:r>
            <a:r>
              <a:rPr sz="1702" spc="20" dirty="0">
                <a:latin typeface="Arial"/>
                <a:cs typeface="Arial"/>
              </a:rPr>
              <a:t>multiply”,</a:t>
            </a:r>
            <a:r>
              <a:rPr sz="1702" dirty="0">
                <a:latin typeface="Arial"/>
                <a:cs typeface="Arial"/>
              </a:rPr>
              <a:t> or </a:t>
            </a:r>
            <a:r>
              <a:rPr sz="1702" spc="55" dirty="0">
                <a:latin typeface="Arial"/>
                <a:cs typeface="Arial"/>
              </a:rPr>
              <a:t>“add”).</a:t>
            </a:r>
            <a:r>
              <a:rPr sz="1702" dirty="0">
                <a:latin typeface="Arial"/>
                <a:cs typeface="Arial"/>
              </a:rPr>
              <a:t>	</a:t>
            </a:r>
            <a:r>
              <a:rPr sz="1702" spc="4" dirty="0">
                <a:latin typeface="Arial"/>
                <a:cs typeface="Arial"/>
              </a:rPr>
              <a:t>An</a:t>
            </a:r>
            <a:r>
              <a:rPr sz="1702" dirty="0">
                <a:latin typeface="Arial"/>
                <a:cs typeface="Arial"/>
              </a:rPr>
              <a:t> </a:t>
            </a:r>
            <a:r>
              <a:rPr sz="1702" spc="14" dirty="0">
                <a:latin typeface="Arial"/>
                <a:cs typeface="Arial"/>
              </a:rPr>
              <a:t>operation</a:t>
            </a:r>
            <a:r>
              <a:rPr sz="1702" dirty="0">
                <a:latin typeface="Arial"/>
                <a:cs typeface="Arial"/>
              </a:rPr>
              <a:t> </a:t>
            </a:r>
            <a:r>
              <a:rPr sz="1702" spc="34" dirty="0">
                <a:latin typeface="Arial"/>
                <a:cs typeface="Arial"/>
              </a:rPr>
              <a:t>can</a:t>
            </a:r>
            <a:r>
              <a:rPr sz="1702" dirty="0">
                <a:latin typeface="Arial"/>
                <a:cs typeface="Arial"/>
              </a:rPr>
              <a:t> </a:t>
            </a:r>
            <a:r>
              <a:rPr sz="1702" spc="4" dirty="0">
                <a:latin typeface="Arial"/>
                <a:cs typeface="Arial"/>
              </a:rPr>
              <a:t>have</a:t>
            </a:r>
            <a:r>
              <a:rPr sz="1702" dirty="0">
                <a:latin typeface="Arial"/>
                <a:cs typeface="Arial"/>
              </a:rPr>
              <a:t> </a:t>
            </a:r>
            <a:r>
              <a:rPr sz="1702" spc="11" dirty="0">
                <a:latin typeface="Arial"/>
                <a:cs typeface="Arial"/>
              </a:rPr>
              <a:t>attributes</a:t>
            </a:r>
            <a:endParaRPr sz="1702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3432" y="3640156"/>
            <a:ext cx="98980" cy="193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45"/>
            <a:r>
              <a:rPr sz="1259" spc="197" dirty="0">
                <a:latin typeface="Arial"/>
                <a:cs typeface="Arial"/>
              </a:rPr>
              <a:t>•</a:t>
            </a:r>
            <a:endParaRPr sz="1259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64395" y="3619079"/>
            <a:ext cx="4652923" cy="785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45" marR="3458"/>
            <a:r>
              <a:rPr sz="1702" spc="4" dirty="0">
                <a:latin typeface="Arial"/>
                <a:cs typeface="Arial"/>
              </a:rPr>
              <a:t>A ke</a:t>
            </a:r>
            <a:r>
              <a:rPr sz="1702" spc="31" dirty="0">
                <a:latin typeface="Arial"/>
                <a:cs typeface="Arial"/>
              </a:rPr>
              <a:t>r</a:t>
            </a:r>
            <a:r>
              <a:rPr sz="1702" dirty="0">
                <a:latin typeface="Arial"/>
                <a:cs typeface="Arial"/>
              </a:rPr>
              <a:t>nel is </a:t>
            </a:r>
            <a:r>
              <a:rPr sz="1702" spc="4" dirty="0">
                <a:latin typeface="Arial"/>
                <a:cs typeface="Arial"/>
              </a:rPr>
              <a:t>a</a:t>
            </a:r>
            <a:r>
              <a:rPr sz="1702" dirty="0">
                <a:latin typeface="Arial"/>
                <a:cs typeface="Arial"/>
              </a:rPr>
              <a:t> </a:t>
            </a:r>
            <a:r>
              <a:rPr sz="1702" spc="38" dirty="0">
                <a:latin typeface="Arial"/>
                <a:cs typeface="Arial"/>
              </a:rPr>
              <a:t>pa</a:t>
            </a:r>
            <a:r>
              <a:rPr sz="1702" spc="51" dirty="0">
                <a:latin typeface="Arial"/>
                <a:cs typeface="Arial"/>
              </a:rPr>
              <a:t>r</a:t>
            </a:r>
            <a:r>
              <a:rPr sz="1702" spc="14" dirty="0">
                <a:latin typeface="Arial"/>
                <a:cs typeface="Arial"/>
              </a:rPr>
              <a:t>ticular</a:t>
            </a:r>
            <a:r>
              <a:rPr sz="1702" dirty="0">
                <a:latin typeface="Arial"/>
                <a:cs typeface="Arial"/>
              </a:rPr>
              <a:t> </a:t>
            </a:r>
            <a:r>
              <a:rPr sz="1702" spc="7" dirty="0">
                <a:latin typeface="Arial"/>
                <a:cs typeface="Arial"/>
              </a:rPr>
              <a:t>implementation</a:t>
            </a:r>
            <a:r>
              <a:rPr sz="1702" dirty="0">
                <a:latin typeface="Arial"/>
                <a:cs typeface="Arial"/>
              </a:rPr>
              <a:t> of </a:t>
            </a:r>
            <a:r>
              <a:rPr sz="1702" spc="4" dirty="0">
                <a:latin typeface="Arial"/>
                <a:cs typeface="Arial"/>
              </a:rPr>
              <a:t>an</a:t>
            </a:r>
            <a:r>
              <a:rPr sz="1702" dirty="0">
                <a:latin typeface="Arial"/>
                <a:cs typeface="Arial"/>
              </a:rPr>
              <a:t> </a:t>
            </a:r>
            <a:r>
              <a:rPr sz="1702" spc="14" dirty="0">
                <a:latin typeface="Arial"/>
                <a:cs typeface="Arial"/>
              </a:rPr>
              <a:t>operation</a:t>
            </a:r>
            <a:r>
              <a:rPr sz="1702" dirty="0">
                <a:latin typeface="Arial"/>
                <a:cs typeface="Arial"/>
              </a:rPr>
              <a:t> that </a:t>
            </a:r>
            <a:r>
              <a:rPr sz="1702" spc="34" dirty="0">
                <a:latin typeface="Arial"/>
                <a:cs typeface="Arial"/>
              </a:rPr>
              <a:t>can</a:t>
            </a:r>
            <a:r>
              <a:rPr sz="1702" dirty="0">
                <a:latin typeface="Arial"/>
                <a:cs typeface="Arial"/>
              </a:rPr>
              <a:t> </a:t>
            </a:r>
            <a:r>
              <a:rPr sz="1702" spc="48" dirty="0">
                <a:latin typeface="Arial"/>
                <a:cs typeface="Arial"/>
              </a:rPr>
              <a:t>be</a:t>
            </a:r>
            <a:r>
              <a:rPr sz="1702" dirty="0">
                <a:latin typeface="Arial"/>
                <a:cs typeface="Arial"/>
              </a:rPr>
              <a:t> run </a:t>
            </a:r>
            <a:r>
              <a:rPr sz="1702" spc="4" dirty="0">
                <a:latin typeface="Arial"/>
                <a:cs typeface="Arial"/>
              </a:rPr>
              <a:t>on</a:t>
            </a:r>
            <a:r>
              <a:rPr sz="1702" dirty="0">
                <a:latin typeface="Arial"/>
                <a:cs typeface="Arial"/>
              </a:rPr>
              <a:t> </a:t>
            </a:r>
            <a:r>
              <a:rPr sz="1702" spc="4" dirty="0">
                <a:latin typeface="Arial"/>
                <a:cs typeface="Arial"/>
              </a:rPr>
              <a:t>a</a:t>
            </a:r>
            <a:r>
              <a:rPr sz="1702" dirty="0">
                <a:latin typeface="Arial"/>
                <a:cs typeface="Arial"/>
              </a:rPr>
              <a:t> </a:t>
            </a:r>
            <a:r>
              <a:rPr sz="1702" spc="38" dirty="0">
                <a:latin typeface="Arial"/>
                <a:cs typeface="Arial"/>
              </a:rPr>
              <a:t>pa</a:t>
            </a:r>
            <a:r>
              <a:rPr sz="1702" spc="51" dirty="0">
                <a:latin typeface="Arial"/>
                <a:cs typeface="Arial"/>
              </a:rPr>
              <a:t>r</a:t>
            </a:r>
            <a:r>
              <a:rPr sz="1702" spc="14" dirty="0">
                <a:latin typeface="Arial"/>
                <a:cs typeface="Arial"/>
              </a:rPr>
              <a:t>ticular</a:t>
            </a:r>
            <a:r>
              <a:rPr sz="1702" dirty="0">
                <a:latin typeface="Arial"/>
                <a:cs typeface="Arial"/>
              </a:rPr>
              <a:t> </a:t>
            </a:r>
            <a:r>
              <a:rPr sz="1702" spc="24" dirty="0">
                <a:latin typeface="Arial"/>
                <a:cs typeface="Arial"/>
              </a:rPr>
              <a:t>type</a:t>
            </a:r>
            <a:r>
              <a:rPr sz="1702" dirty="0">
                <a:latin typeface="Arial"/>
                <a:cs typeface="Arial"/>
              </a:rPr>
              <a:t> of </a:t>
            </a:r>
            <a:r>
              <a:rPr sz="1702" spc="34" dirty="0">
                <a:latin typeface="Arial"/>
                <a:cs typeface="Arial"/>
              </a:rPr>
              <a:t>device</a:t>
            </a:r>
            <a:r>
              <a:rPr sz="1702" dirty="0">
                <a:latin typeface="Arial"/>
                <a:cs typeface="Arial"/>
              </a:rPr>
              <a:t> </a:t>
            </a:r>
            <a:r>
              <a:rPr sz="1702" spc="17" dirty="0">
                <a:latin typeface="Arial"/>
                <a:cs typeface="Arial"/>
              </a:rPr>
              <a:t>(e.g.,</a:t>
            </a:r>
            <a:r>
              <a:rPr sz="1702" dirty="0">
                <a:latin typeface="Arial"/>
                <a:cs typeface="Arial"/>
              </a:rPr>
              <a:t> </a:t>
            </a:r>
            <a:r>
              <a:rPr sz="1702" spc="-27" dirty="0">
                <a:latin typeface="Arial"/>
                <a:cs typeface="Arial"/>
              </a:rPr>
              <a:t>CPU</a:t>
            </a:r>
            <a:r>
              <a:rPr sz="1702" dirty="0">
                <a:latin typeface="Arial"/>
                <a:cs typeface="Arial"/>
              </a:rPr>
              <a:t> or </a:t>
            </a:r>
            <a:r>
              <a:rPr sz="1702" spc="-17" dirty="0">
                <a:latin typeface="Arial"/>
                <a:cs typeface="Arial"/>
              </a:rPr>
              <a:t>GPU).</a:t>
            </a:r>
            <a:endParaRPr sz="1702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53432" y="4669903"/>
            <a:ext cx="98980" cy="193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45"/>
            <a:r>
              <a:rPr sz="1259" spc="197" dirty="0">
                <a:latin typeface="Arial"/>
                <a:cs typeface="Arial"/>
              </a:rPr>
              <a:t>•</a:t>
            </a:r>
            <a:endParaRPr sz="1259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64395" y="4648826"/>
            <a:ext cx="4893673" cy="523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45" marR="3458"/>
            <a:r>
              <a:rPr sz="1702" spc="4" dirty="0">
                <a:latin typeface="Arial"/>
                <a:cs typeface="Arial"/>
              </a:rPr>
              <a:t>A </a:t>
            </a:r>
            <a:r>
              <a:rPr sz="1702" spc="-283" dirty="0">
                <a:latin typeface="Arial"/>
                <a:cs typeface="Arial"/>
              </a:rPr>
              <a:t>T</a:t>
            </a:r>
            <a:r>
              <a:rPr sz="1702" spc="-11" dirty="0">
                <a:latin typeface="Arial"/>
                <a:cs typeface="Arial"/>
              </a:rPr>
              <a:t>ensorFlow</a:t>
            </a:r>
            <a:r>
              <a:rPr sz="1702" dirty="0">
                <a:latin typeface="Arial"/>
                <a:cs typeface="Arial"/>
              </a:rPr>
              <a:t> </a:t>
            </a:r>
            <a:r>
              <a:rPr sz="1702" spc="20" dirty="0">
                <a:latin typeface="Arial"/>
                <a:cs typeface="Arial"/>
              </a:rPr>
              <a:t>bina</a:t>
            </a:r>
            <a:r>
              <a:rPr sz="1702" spc="41" dirty="0">
                <a:latin typeface="Arial"/>
                <a:cs typeface="Arial"/>
              </a:rPr>
              <a:t>r</a:t>
            </a:r>
            <a:r>
              <a:rPr sz="1702" spc="4" dirty="0">
                <a:latin typeface="Arial"/>
                <a:cs typeface="Arial"/>
              </a:rPr>
              <a:t>y</a:t>
            </a:r>
            <a:r>
              <a:rPr sz="1702" dirty="0">
                <a:latin typeface="Arial"/>
                <a:cs typeface="Arial"/>
              </a:rPr>
              <a:t> </a:t>
            </a:r>
            <a:r>
              <a:rPr sz="1702" spc="14" dirty="0">
                <a:latin typeface="Arial"/>
                <a:cs typeface="Arial"/>
              </a:rPr>
              <a:t>defines</a:t>
            </a:r>
            <a:r>
              <a:rPr sz="1702" dirty="0">
                <a:latin typeface="Arial"/>
                <a:cs typeface="Arial"/>
              </a:rPr>
              <a:t> the sets of </a:t>
            </a:r>
            <a:r>
              <a:rPr sz="1702" spc="11" dirty="0">
                <a:latin typeface="Arial"/>
                <a:cs typeface="Arial"/>
              </a:rPr>
              <a:t>operations</a:t>
            </a:r>
            <a:r>
              <a:rPr sz="1702" spc="7" dirty="0">
                <a:latin typeface="Arial"/>
                <a:cs typeface="Arial"/>
              </a:rPr>
              <a:t> </a:t>
            </a:r>
            <a:r>
              <a:rPr sz="1702" spc="34" dirty="0">
                <a:latin typeface="Arial"/>
                <a:cs typeface="Arial"/>
              </a:rPr>
              <a:t>and</a:t>
            </a:r>
            <a:r>
              <a:rPr sz="1702" dirty="0">
                <a:latin typeface="Arial"/>
                <a:cs typeface="Arial"/>
              </a:rPr>
              <a:t> </a:t>
            </a:r>
            <a:r>
              <a:rPr sz="1702" spc="4" dirty="0">
                <a:latin typeface="Arial"/>
                <a:cs typeface="Arial"/>
              </a:rPr>
              <a:t>ke</a:t>
            </a:r>
            <a:r>
              <a:rPr sz="1702" spc="31" dirty="0">
                <a:latin typeface="Arial"/>
                <a:cs typeface="Arial"/>
              </a:rPr>
              <a:t>r</a:t>
            </a:r>
            <a:r>
              <a:rPr sz="1702" dirty="0">
                <a:latin typeface="Arial"/>
                <a:cs typeface="Arial"/>
              </a:rPr>
              <a:t>nels </a:t>
            </a:r>
            <a:r>
              <a:rPr sz="1702" spc="11" dirty="0">
                <a:latin typeface="Arial"/>
                <a:cs typeface="Arial"/>
              </a:rPr>
              <a:t>available</a:t>
            </a:r>
            <a:endParaRPr sz="1702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86981" y="2474842"/>
            <a:ext cx="6170039" cy="3265491"/>
          </a:xfrm>
          <a:custGeom>
            <a:avLst/>
            <a:gdLst/>
            <a:ahLst/>
            <a:cxnLst/>
            <a:rect l="l" t="t" r="r" b="b"/>
            <a:pathLst>
              <a:path w="9064625" h="6791325">
                <a:moveTo>
                  <a:pt x="0" y="6791325"/>
                </a:moveTo>
                <a:lnTo>
                  <a:pt x="9064625" y="6791325"/>
                </a:lnTo>
                <a:lnTo>
                  <a:pt x="9064625" y="0"/>
                </a:lnTo>
                <a:lnTo>
                  <a:pt x="0" y="0"/>
                </a:lnTo>
                <a:lnTo>
                  <a:pt x="0" y="67913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6"/>
          </a:p>
        </p:txBody>
      </p:sp>
    </p:spTree>
    <p:extLst>
      <p:ext uri="{BB962C8B-B14F-4D97-AF65-F5344CB8AC3E}">
        <p14:creationId xmlns:p14="http://schemas.microsoft.com/office/powerpoint/2010/main" val="2587692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0" y="634363"/>
            <a:ext cx="8906360" cy="525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45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3" y="350977"/>
            <a:ext cx="8652977" cy="5890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6081" y="1048306"/>
            <a:ext cx="686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device-specific implementations of operations</a:t>
            </a:r>
          </a:p>
        </p:txBody>
      </p:sp>
    </p:spTree>
    <p:extLst>
      <p:ext uri="{BB962C8B-B14F-4D97-AF65-F5344CB8AC3E}">
        <p14:creationId xmlns:p14="http://schemas.microsoft.com/office/powerpoint/2010/main" val="120168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9" y="578498"/>
            <a:ext cx="9035481" cy="470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2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08738"/>
            <a:ext cx="8099651" cy="501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58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44737"/>
            <a:ext cx="84867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3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82" y="771879"/>
            <a:ext cx="8447036" cy="443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55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486699" y="4018813"/>
            <a:ext cx="7684863" cy="83059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4500" dirty="0">
              <a:solidFill>
                <a:prstClr val="black"/>
              </a:solidFill>
            </a:endParaRPr>
          </a:p>
        </p:txBody>
      </p:sp>
      <p:graphicFrame>
        <p:nvGraphicFramePr>
          <p:cNvPr id="6" name="Content Placeholder 6"/>
          <p:cNvGraphicFramePr>
            <a:graphicFrameLocks noGrp="1"/>
          </p:cNvGraphicFramePr>
          <p:nvPr>
            <p:extLst/>
          </p:nvPr>
        </p:nvGraphicFramePr>
        <p:xfrm>
          <a:off x="184814" y="2164788"/>
          <a:ext cx="5087735" cy="2143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5501151" y="1528301"/>
            <a:ext cx="2547475" cy="400324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defTabSz="685772"/>
            <a:r>
              <a:rPr lang="en-US" sz="1050" dirty="0">
                <a:solidFill>
                  <a:prstClr val="black"/>
                </a:solidFill>
              </a:rPr>
              <a:t>This speed comparison is provided by Microsoft, the benchmarking is done using NVIDIA K40 GPUs. It doesn’t reflect complete capabilities of </a:t>
            </a:r>
            <a:r>
              <a:rPr lang="en-US" sz="1050" dirty="0" err="1">
                <a:solidFill>
                  <a:prstClr val="black"/>
                </a:solidFill>
              </a:rPr>
              <a:t>TensorFlow</a:t>
            </a:r>
            <a:r>
              <a:rPr lang="en-US" sz="1050" dirty="0">
                <a:solidFill>
                  <a:prstClr val="black"/>
                </a:solidFill>
              </a:rPr>
              <a:t>.</a:t>
            </a:r>
          </a:p>
          <a:p>
            <a:pPr defTabSz="685772"/>
            <a:endParaRPr lang="en-US" sz="1050" dirty="0">
              <a:solidFill>
                <a:prstClr val="black"/>
              </a:solidFill>
            </a:endParaRPr>
          </a:p>
          <a:p>
            <a:pPr defTabSz="685772"/>
            <a:r>
              <a:rPr lang="en-US" sz="1050" dirty="0">
                <a:solidFill>
                  <a:prstClr val="black"/>
                </a:solidFill>
              </a:rPr>
              <a:t>As of December 2015, Microsoft CNTK supports </a:t>
            </a:r>
            <a:r>
              <a:rPr lang="en-US" sz="1050" dirty="0" err="1">
                <a:solidFill>
                  <a:prstClr val="black"/>
                </a:solidFill>
              </a:rPr>
              <a:t>cuDNN</a:t>
            </a:r>
            <a:r>
              <a:rPr lang="en-US" sz="1050" dirty="0">
                <a:solidFill>
                  <a:prstClr val="black"/>
                </a:solidFill>
              </a:rPr>
              <a:t> v4, but </a:t>
            </a:r>
            <a:r>
              <a:rPr lang="en-US" sz="1050" dirty="0" err="1">
                <a:solidFill>
                  <a:prstClr val="black"/>
                </a:solidFill>
              </a:rPr>
              <a:t>TensorFlow</a:t>
            </a:r>
            <a:r>
              <a:rPr lang="en-US" sz="1050" dirty="0">
                <a:solidFill>
                  <a:prstClr val="black"/>
                </a:solidFill>
              </a:rPr>
              <a:t> only supports </a:t>
            </a:r>
            <a:r>
              <a:rPr lang="en-US" sz="1050" dirty="0" err="1">
                <a:solidFill>
                  <a:prstClr val="black"/>
                </a:solidFill>
              </a:rPr>
              <a:t>cuDNN</a:t>
            </a:r>
            <a:r>
              <a:rPr lang="en-US" sz="1050" dirty="0">
                <a:solidFill>
                  <a:prstClr val="black"/>
                </a:solidFill>
              </a:rPr>
              <a:t> v2. This might have resulted in higher speeds for CNTK.</a:t>
            </a:r>
          </a:p>
          <a:p>
            <a:pPr defTabSz="685772"/>
            <a:endParaRPr lang="en-US" sz="1050" dirty="0">
              <a:solidFill>
                <a:prstClr val="black"/>
              </a:solidFill>
            </a:endParaRPr>
          </a:p>
          <a:p>
            <a:pPr defTabSz="685772"/>
            <a:r>
              <a:rPr lang="en-US" sz="1050" dirty="0">
                <a:solidFill>
                  <a:prstClr val="black"/>
                </a:solidFill>
              </a:rPr>
              <a:t>Also, Google hasn’t open sourced distributed version of </a:t>
            </a:r>
            <a:r>
              <a:rPr lang="en-US" sz="1050" dirty="0" err="1">
                <a:solidFill>
                  <a:prstClr val="black"/>
                </a:solidFill>
              </a:rPr>
              <a:t>TensorFlow</a:t>
            </a:r>
            <a:r>
              <a:rPr lang="en-US" sz="1050" dirty="0">
                <a:solidFill>
                  <a:prstClr val="black"/>
                </a:solidFill>
              </a:rPr>
              <a:t> until February 2016. So, speed comparison for multi-machine implementation is missing.</a:t>
            </a:r>
          </a:p>
          <a:p>
            <a:pPr defTabSz="685772"/>
            <a:endParaRPr lang="en-US" sz="1050" dirty="0">
              <a:solidFill>
                <a:prstClr val="black"/>
              </a:solidFill>
            </a:endParaRPr>
          </a:p>
          <a:p>
            <a:pPr defTabSz="685772"/>
            <a:r>
              <a:rPr lang="en-US" sz="1050" dirty="0" err="1">
                <a:solidFill>
                  <a:prstClr val="black"/>
                </a:solidFill>
              </a:rPr>
              <a:t>TensorFlow</a:t>
            </a:r>
            <a:r>
              <a:rPr lang="en-US" sz="1050" dirty="0">
                <a:solidFill>
                  <a:prstClr val="black"/>
                </a:solidFill>
              </a:rPr>
              <a:t> have recently evolved into a robust deep learning framework with a focus on speed, flexibility (covers wide range of fields than CNTK) and portability (supports mobile). 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414251" y="2398459"/>
            <a:ext cx="2086898" cy="125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857250"/>
            <a:ext cx="9144000" cy="629528"/>
          </a:xfrm>
        </p:spPr>
        <p:txBody>
          <a:bodyPr anchor="ctr">
            <a:normAutofit/>
          </a:bodyPr>
          <a:lstStyle/>
          <a:p>
            <a:r>
              <a:rPr lang="en-US" sz="3600" dirty="0"/>
              <a:t>Analysis of speed comparison results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5531545"/>
            <a:ext cx="90392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72"/>
            <a:r>
              <a:rPr lang="en-US" sz="1350" dirty="0">
                <a:solidFill>
                  <a:prstClr val="black"/>
                </a:solidFill>
                <a:hlinkClick r:id="rId3"/>
              </a:rPr>
              <a:t>https://www.microsoft.com/en-us/research/microsoft-computational-network-toolkit-offers-most-efficient-distributed-deep-learning-computational-performance/</a:t>
            </a:r>
            <a:endParaRPr lang="en-US" sz="13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015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57" y="1188402"/>
            <a:ext cx="8089543" cy="455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7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50540"/>
            <a:ext cx="9144000" cy="8012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39614" marR="3458" indent="-131402">
              <a:lnSpc>
                <a:spcPct val="102200"/>
              </a:lnSpc>
            </a:pPr>
            <a:r>
              <a:rPr sz="2552" spc="-416" dirty="0"/>
              <a:t>T</a:t>
            </a:r>
            <a:r>
              <a:rPr sz="2552" spc="14" dirty="0"/>
              <a:t>ensorBoa</a:t>
            </a:r>
            <a:r>
              <a:rPr sz="2552" spc="-41" dirty="0"/>
              <a:t>r</a:t>
            </a:r>
            <a:r>
              <a:rPr sz="2552" spc="82" dirty="0"/>
              <a:t>d:</a:t>
            </a:r>
            <a:r>
              <a:rPr sz="2552" spc="7" dirty="0"/>
              <a:t> </a:t>
            </a:r>
            <a:r>
              <a:rPr sz="2552" spc="-173" dirty="0"/>
              <a:t>V</a:t>
            </a:r>
            <a:r>
              <a:rPr sz="2552" spc="11" dirty="0"/>
              <a:t>isualization</a:t>
            </a:r>
            <a:r>
              <a:rPr sz="2552" spc="7" dirty="0"/>
              <a:t> </a:t>
            </a:r>
            <a:r>
              <a:rPr sz="2552" spc="11" dirty="0"/>
              <a:t>of</a:t>
            </a:r>
            <a:r>
              <a:rPr sz="2552" spc="7" dirty="0"/>
              <a:t> </a:t>
            </a:r>
            <a:r>
              <a:rPr sz="2552" spc="71" dirty="0"/>
              <a:t>graph</a:t>
            </a:r>
            <a:r>
              <a:rPr sz="2552" spc="38" dirty="0"/>
              <a:t> </a:t>
            </a:r>
            <a:r>
              <a:rPr sz="2552" spc="31" dirty="0"/>
              <a:t>structu</a:t>
            </a:r>
            <a:r>
              <a:rPr sz="2552" spc="-24" dirty="0"/>
              <a:t>r</a:t>
            </a:r>
            <a:r>
              <a:rPr sz="2552" spc="14" dirty="0"/>
              <a:t>es</a:t>
            </a:r>
            <a:r>
              <a:rPr sz="2552" spc="7" dirty="0"/>
              <a:t> </a:t>
            </a:r>
            <a:r>
              <a:rPr sz="2552" spc="62" dirty="0"/>
              <a:t>and</a:t>
            </a:r>
            <a:r>
              <a:rPr sz="2552" spc="7" dirty="0"/>
              <a:t> </a:t>
            </a:r>
            <a:r>
              <a:rPr sz="2552" spc="17" dirty="0"/>
              <a:t>summa</a:t>
            </a:r>
            <a:r>
              <a:rPr sz="2552" spc="51" dirty="0"/>
              <a:t>r</a:t>
            </a:r>
            <a:r>
              <a:rPr sz="2552" spc="14" dirty="0"/>
              <a:t>y</a:t>
            </a:r>
            <a:r>
              <a:rPr sz="2552" spc="7" dirty="0"/>
              <a:t> </a:t>
            </a:r>
            <a:r>
              <a:rPr sz="2552" spc="24" dirty="0"/>
              <a:t>statistics</a:t>
            </a:r>
            <a:endParaRPr sz="2552" dirty="0"/>
          </a:p>
        </p:txBody>
      </p:sp>
      <p:sp>
        <p:nvSpPr>
          <p:cNvPr id="4" name="object 4"/>
          <p:cNvSpPr txBox="1"/>
          <p:nvPr/>
        </p:nvSpPr>
        <p:spPr>
          <a:xfrm>
            <a:off x="103503" y="1198366"/>
            <a:ext cx="8936993" cy="2462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5820" marR="3458" indent="-257175" algn="just">
              <a:buFont typeface="Arial" panose="020B0604020202020204" pitchFamily="34" charset="0"/>
              <a:buChar char="•"/>
            </a:pPr>
            <a:r>
              <a:rPr lang="en-US" sz="2000" spc="-197" dirty="0">
                <a:cs typeface="Arial"/>
              </a:rPr>
              <a:t>T</a:t>
            </a:r>
            <a:r>
              <a:rPr lang="en-US" sz="2000" dirty="0">
                <a:cs typeface="Arial"/>
              </a:rPr>
              <a:t>ensorFlow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34" dirty="0">
                <a:cs typeface="Arial"/>
              </a:rPr>
              <a:t>included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14" dirty="0">
                <a:cs typeface="Arial"/>
              </a:rPr>
              <a:t>functions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7" dirty="0">
                <a:cs typeface="Arial"/>
              </a:rPr>
              <a:t>to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51" dirty="0">
                <a:cs typeface="Arial"/>
              </a:rPr>
              <a:t>debug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31" dirty="0">
                <a:cs typeface="Arial"/>
              </a:rPr>
              <a:t>and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17" dirty="0">
                <a:cs typeface="Arial"/>
              </a:rPr>
              <a:t>optimize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51" dirty="0">
                <a:cs typeface="Arial"/>
              </a:rPr>
              <a:t>p</a:t>
            </a:r>
            <a:r>
              <a:rPr lang="en-US" sz="2000" spc="7" dirty="0">
                <a:cs typeface="Arial"/>
              </a:rPr>
              <a:t>r</a:t>
            </a:r>
            <a:r>
              <a:rPr lang="en-US" sz="2000" spc="20" dirty="0">
                <a:cs typeface="Arial"/>
              </a:rPr>
              <a:t>ograms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7" dirty="0">
                <a:cs typeface="Arial"/>
              </a:rPr>
              <a:t>in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11" dirty="0">
                <a:cs typeface="Arial"/>
              </a:rPr>
              <a:t>a</a:t>
            </a:r>
            <a:r>
              <a:rPr lang="en-US" sz="2000" spc="7" dirty="0">
                <a:cs typeface="Arial"/>
              </a:rPr>
              <a:t> visualization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7" dirty="0">
                <a:cs typeface="Arial"/>
              </a:rPr>
              <a:t>tool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31" dirty="0">
                <a:cs typeface="Arial"/>
              </a:rPr>
              <a:t>called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-197" dirty="0">
                <a:cs typeface="Arial"/>
              </a:rPr>
              <a:t>T</a:t>
            </a:r>
            <a:r>
              <a:rPr lang="en-US" sz="2000" spc="11" dirty="0">
                <a:cs typeface="Arial"/>
              </a:rPr>
              <a:t>ensorBoa</a:t>
            </a:r>
            <a:r>
              <a:rPr lang="en-US" sz="2000" spc="-20" dirty="0">
                <a:cs typeface="Arial"/>
              </a:rPr>
              <a:t>r</a:t>
            </a:r>
            <a:r>
              <a:rPr lang="en-US" sz="2000" spc="41" dirty="0">
                <a:cs typeface="Arial"/>
              </a:rPr>
              <a:t>d.</a:t>
            </a:r>
            <a:endParaRPr lang="en-US" sz="2000" dirty="0">
              <a:cs typeface="Arial"/>
            </a:endParaRPr>
          </a:p>
          <a:p>
            <a:pPr marL="265820" marR="3458" indent="-257175" algn="just">
              <a:buFont typeface="Arial" panose="020B0604020202020204" pitchFamily="34" charset="0"/>
              <a:buChar char="•"/>
            </a:pPr>
            <a:r>
              <a:rPr lang="en-US" sz="2000" dirty="0">
                <a:cs typeface="Arial"/>
              </a:rPr>
              <a:t>Helps </a:t>
            </a:r>
            <a:r>
              <a:rPr sz="2000" spc="4" dirty="0">
                <a:cs typeface="Arial"/>
              </a:rPr>
              <a:t>users</a:t>
            </a:r>
            <a:r>
              <a:rPr sz="2000" dirty="0">
                <a:cs typeface="Arial"/>
              </a:rPr>
              <a:t> </a:t>
            </a:r>
            <a:r>
              <a:rPr sz="2000" spc="20" dirty="0">
                <a:cs typeface="Arial"/>
              </a:rPr>
              <a:t>understand</a:t>
            </a:r>
            <a:r>
              <a:rPr sz="2000" dirty="0">
                <a:cs typeface="Arial"/>
              </a:rPr>
              <a:t> the </a:t>
            </a:r>
            <a:r>
              <a:rPr sz="2000" spc="14" dirty="0">
                <a:cs typeface="Arial"/>
              </a:rPr>
              <a:t>structu</a:t>
            </a:r>
            <a:r>
              <a:rPr sz="2000" spc="-24" dirty="0">
                <a:cs typeface="Arial"/>
              </a:rPr>
              <a:t>r</a:t>
            </a:r>
            <a:r>
              <a:rPr sz="2000" spc="4" dirty="0">
                <a:cs typeface="Arial"/>
              </a:rPr>
              <a:t>e</a:t>
            </a:r>
            <a:r>
              <a:rPr sz="2000" dirty="0">
                <a:cs typeface="Arial"/>
              </a:rPr>
              <a:t> of their </a:t>
            </a:r>
            <a:r>
              <a:rPr sz="2000" spc="20" dirty="0">
                <a:cs typeface="Arial"/>
              </a:rPr>
              <a:t>computation</a:t>
            </a:r>
            <a:r>
              <a:rPr sz="2000" dirty="0">
                <a:cs typeface="Arial"/>
              </a:rPr>
              <a:t> </a:t>
            </a:r>
            <a:r>
              <a:rPr sz="2000" spc="34" dirty="0">
                <a:cs typeface="Arial"/>
              </a:rPr>
              <a:t>graphs</a:t>
            </a:r>
            <a:r>
              <a:rPr sz="2000" dirty="0">
                <a:cs typeface="Arial"/>
              </a:rPr>
              <a:t> </a:t>
            </a:r>
            <a:r>
              <a:rPr sz="2000" spc="34" dirty="0">
                <a:cs typeface="Arial"/>
              </a:rPr>
              <a:t>and</a:t>
            </a:r>
            <a:r>
              <a:rPr sz="2000" dirty="0">
                <a:cs typeface="Arial"/>
              </a:rPr>
              <a:t> also to </a:t>
            </a:r>
            <a:r>
              <a:rPr sz="2000" spc="20" dirty="0">
                <a:cs typeface="Arial"/>
              </a:rPr>
              <a:t>understand</a:t>
            </a:r>
            <a:r>
              <a:rPr sz="2000" spc="11" dirty="0">
                <a:cs typeface="Arial"/>
              </a:rPr>
              <a:t> </a:t>
            </a:r>
            <a:r>
              <a:rPr sz="2000" dirty="0">
                <a:cs typeface="Arial"/>
              </a:rPr>
              <a:t>the overall </a:t>
            </a:r>
            <a:r>
              <a:rPr sz="2000" spc="14" dirty="0">
                <a:cs typeface="Arial"/>
              </a:rPr>
              <a:t>behavior</a:t>
            </a:r>
            <a:r>
              <a:rPr sz="2000" dirty="0">
                <a:cs typeface="Arial"/>
              </a:rPr>
              <a:t> of </a:t>
            </a:r>
            <a:r>
              <a:rPr sz="2000" spc="17" dirty="0">
                <a:cs typeface="Arial"/>
              </a:rPr>
              <a:t>machine</a:t>
            </a:r>
            <a:r>
              <a:rPr sz="2000" dirty="0">
                <a:cs typeface="Arial"/>
              </a:rPr>
              <a:t> lea</a:t>
            </a:r>
            <a:r>
              <a:rPr sz="2000" spc="31" dirty="0">
                <a:cs typeface="Arial"/>
              </a:rPr>
              <a:t>r</a:t>
            </a:r>
            <a:r>
              <a:rPr sz="2000" spc="24" dirty="0">
                <a:cs typeface="Arial"/>
              </a:rPr>
              <a:t>ning</a:t>
            </a:r>
            <a:r>
              <a:rPr sz="2000" dirty="0">
                <a:cs typeface="Arial"/>
              </a:rPr>
              <a:t> </a:t>
            </a:r>
            <a:r>
              <a:rPr sz="2000" spc="17" dirty="0">
                <a:cs typeface="Arial"/>
              </a:rPr>
              <a:t>models</a:t>
            </a:r>
            <a:r>
              <a:rPr sz="2000" dirty="0">
                <a:cs typeface="Arial"/>
              </a:rPr>
              <a:t>.</a:t>
            </a:r>
            <a:endParaRPr lang="en-US" sz="2000" dirty="0">
              <a:cs typeface="Arial"/>
            </a:endParaRPr>
          </a:p>
          <a:p>
            <a:pPr marL="265820" marR="3458" indent="-257175" algn="just">
              <a:buFont typeface="Arial" panose="020B0604020202020204" pitchFamily="34" charset="0"/>
              <a:buChar char="•"/>
            </a:pPr>
            <a:r>
              <a:rPr lang="en-US" sz="2000" spc="-14" dirty="0">
                <a:cs typeface="Arial"/>
              </a:rPr>
              <a:t>The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24" dirty="0">
                <a:cs typeface="Arial"/>
              </a:rPr>
              <a:t>data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31" dirty="0">
                <a:cs typeface="Arial"/>
              </a:rPr>
              <a:t>displayed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7" dirty="0">
                <a:cs typeface="Arial"/>
              </a:rPr>
              <a:t>with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-197" dirty="0">
                <a:cs typeface="Arial"/>
              </a:rPr>
              <a:t>T</a:t>
            </a:r>
            <a:r>
              <a:rPr lang="en-US" sz="2000" spc="11" dirty="0">
                <a:cs typeface="Arial"/>
              </a:rPr>
              <a:t>ensorBoa</a:t>
            </a:r>
            <a:r>
              <a:rPr lang="en-US" sz="2000" spc="-20" dirty="0">
                <a:cs typeface="Arial"/>
              </a:rPr>
              <a:t>r</a:t>
            </a:r>
            <a:r>
              <a:rPr lang="en-US" sz="2000" spc="77" dirty="0">
                <a:cs typeface="Arial"/>
              </a:rPr>
              <a:t>d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20" dirty="0">
                <a:cs typeface="Arial"/>
              </a:rPr>
              <a:t>module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11" dirty="0">
                <a:cs typeface="Arial"/>
              </a:rPr>
              <a:t>a</a:t>
            </a:r>
            <a:r>
              <a:rPr lang="en-US" sz="2000" spc="-20" dirty="0">
                <a:cs typeface="Arial"/>
              </a:rPr>
              <a:t>r</a:t>
            </a:r>
            <a:r>
              <a:rPr lang="en-US" sz="2000" spc="11" dirty="0">
                <a:cs typeface="Arial"/>
              </a:rPr>
              <a:t>e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24" dirty="0">
                <a:cs typeface="Arial"/>
              </a:rPr>
              <a:t>generated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31" dirty="0">
                <a:cs typeface="Arial"/>
              </a:rPr>
              <a:t>during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7" dirty="0">
                <a:cs typeface="Arial"/>
              </a:rPr>
              <a:t>the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17" dirty="0">
                <a:cs typeface="Arial"/>
              </a:rPr>
              <a:t>execution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7" dirty="0">
                <a:cs typeface="Arial"/>
              </a:rPr>
              <a:t>of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-197" dirty="0">
                <a:cs typeface="Arial"/>
              </a:rPr>
              <a:t>T</a:t>
            </a:r>
            <a:r>
              <a:rPr lang="en-US" sz="2000" dirty="0">
                <a:cs typeface="Arial"/>
              </a:rPr>
              <a:t>ensorFlow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31" dirty="0">
                <a:cs typeface="Arial"/>
              </a:rPr>
              <a:t>and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7" dirty="0">
                <a:cs typeface="Arial"/>
              </a:rPr>
              <a:t>sto</a:t>
            </a:r>
            <a:r>
              <a:rPr lang="en-US" sz="2000" spc="-20" dirty="0">
                <a:cs typeface="Arial"/>
              </a:rPr>
              <a:t>r</a:t>
            </a:r>
            <a:r>
              <a:rPr lang="en-US" sz="2000" spc="44" dirty="0">
                <a:cs typeface="Arial"/>
              </a:rPr>
              <a:t>ed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7" dirty="0">
                <a:cs typeface="Arial"/>
              </a:rPr>
              <a:t>in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20" dirty="0">
                <a:cs typeface="Arial"/>
              </a:rPr>
              <a:t>trace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7" dirty="0">
                <a:cs typeface="Arial"/>
              </a:rPr>
              <a:t>files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11" dirty="0">
                <a:cs typeface="Arial"/>
              </a:rPr>
              <a:t>whose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24" dirty="0">
                <a:cs typeface="Arial"/>
              </a:rPr>
              <a:t>data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11" dirty="0">
                <a:cs typeface="Arial"/>
              </a:rPr>
              <a:t>a</a:t>
            </a:r>
            <a:r>
              <a:rPr lang="en-US" sz="2000" spc="-20" dirty="0">
                <a:cs typeface="Arial"/>
              </a:rPr>
              <a:t>r</a:t>
            </a:r>
            <a:r>
              <a:rPr lang="en-US" sz="2000" spc="11" dirty="0">
                <a:cs typeface="Arial"/>
              </a:rPr>
              <a:t>e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24" dirty="0">
                <a:cs typeface="Arial"/>
              </a:rPr>
              <a:t>obtained</a:t>
            </a:r>
            <a:r>
              <a:rPr lang="en-US" sz="2000" spc="4" dirty="0">
                <a:cs typeface="Arial"/>
              </a:rPr>
              <a:t> f</a:t>
            </a:r>
            <a:r>
              <a:rPr lang="en-US" sz="2000" spc="-20" dirty="0">
                <a:cs typeface="Arial"/>
              </a:rPr>
              <a:t>r</a:t>
            </a:r>
            <a:r>
              <a:rPr lang="en-US" sz="2000" spc="14" dirty="0">
                <a:cs typeface="Arial"/>
              </a:rPr>
              <a:t>om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7" dirty="0">
                <a:cs typeface="Arial"/>
              </a:rPr>
              <a:t>the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11" dirty="0">
                <a:cs typeface="Arial"/>
              </a:rPr>
              <a:t>summa</a:t>
            </a:r>
            <a:r>
              <a:rPr lang="en-US" sz="2000" spc="24" dirty="0">
                <a:cs typeface="Arial"/>
              </a:rPr>
              <a:t>r</a:t>
            </a:r>
            <a:r>
              <a:rPr lang="en-US" sz="2000" spc="7" dirty="0">
                <a:cs typeface="Arial"/>
              </a:rPr>
              <a:t>y</a:t>
            </a:r>
            <a:r>
              <a:rPr lang="en-US" sz="2000" spc="4" dirty="0">
                <a:cs typeface="Arial"/>
              </a:rPr>
              <a:t> </a:t>
            </a:r>
            <a:r>
              <a:rPr lang="en-US" sz="2000" spc="14" dirty="0">
                <a:cs typeface="Arial"/>
              </a:rPr>
              <a:t>operations</a:t>
            </a:r>
            <a:endParaRPr lang="en-US" sz="2000" dirty="0">
              <a:cs typeface="Arial"/>
            </a:endParaRPr>
          </a:p>
          <a:p>
            <a:pPr marL="265820" marR="3458" indent="-257175" algn="just">
              <a:buFont typeface="Arial" panose="020B0604020202020204" pitchFamily="34" charset="0"/>
              <a:buChar char="•"/>
            </a:pPr>
            <a:r>
              <a:rPr lang="en-US" sz="2000" spc="14" dirty="0">
                <a:cs typeface="Arial"/>
              </a:rPr>
              <a:t>http://localhost:6006/</a:t>
            </a:r>
          </a:p>
        </p:txBody>
      </p:sp>
      <p:sp>
        <p:nvSpPr>
          <p:cNvPr id="5" name="object 5"/>
          <p:cNvSpPr/>
          <p:nvPr/>
        </p:nvSpPr>
        <p:spPr>
          <a:xfrm>
            <a:off x="1678782" y="3669933"/>
            <a:ext cx="3650456" cy="2663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6"/>
          </a:p>
        </p:txBody>
      </p:sp>
      <p:sp>
        <p:nvSpPr>
          <p:cNvPr id="6" name="object 6"/>
          <p:cNvSpPr/>
          <p:nvPr/>
        </p:nvSpPr>
        <p:spPr>
          <a:xfrm>
            <a:off x="5289277" y="3692178"/>
            <a:ext cx="1751964" cy="13695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6"/>
          </a:p>
        </p:txBody>
      </p:sp>
      <p:sp>
        <p:nvSpPr>
          <p:cNvPr id="7" name="object 7"/>
          <p:cNvSpPr/>
          <p:nvPr/>
        </p:nvSpPr>
        <p:spPr>
          <a:xfrm>
            <a:off x="5289277" y="5001458"/>
            <a:ext cx="1751964" cy="13349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6"/>
          </a:p>
        </p:txBody>
      </p:sp>
    </p:spTree>
    <p:extLst>
      <p:ext uri="{BB962C8B-B14F-4D97-AF65-F5344CB8AC3E}">
        <p14:creationId xmlns:p14="http://schemas.microsoft.com/office/powerpoint/2010/main" val="2024679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7250"/>
            <a:ext cx="9144000" cy="1021080"/>
          </a:xfrm>
        </p:spPr>
        <p:txBody>
          <a:bodyPr anchor="ctr">
            <a:normAutofit/>
          </a:bodyPr>
          <a:lstStyle/>
          <a:p>
            <a:r>
              <a:rPr lang="en-US" sz="3600" dirty="0"/>
              <a:t>Choice of CPU vs GPU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461" y="1878331"/>
            <a:ext cx="4549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50" dirty="0"/>
              <a:t>The parallel architecture in a GPU is suitable for vector and matrix operations.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50" dirty="0"/>
              <a:t>GPU acceleration for graph analytics : 1 GPU vs 60 nodes:-</a:t>
            </a:r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50" dirty="0"/>
              <a:t>280x vs optimized Spark</a:t>
            </a:r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50" dirty="0"/>
              <a:t>1440x vs Spark</a:t>
            </a:r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50" dirty="0"/>
              <a:t>3420x vs Hadoop </a:t>
            </a:r>
          </a:p>
          <a:p>
            <a:pPr>
              <a:lnSpc>
                <a:spcPct val="150000"/>
              </a:lnSpc>
            </a:pPr>
            <a:endParaRPr lang="en-US" sz="13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1773" t="10047" r="22778" b="12223"/>
          <a:stretch/>
        </p:blipFill>
        <p:spPr>
          <a:xfrm>
            <a:off x="4800601" y="1952565"/>
            <a:ext cx="4188815" cy="330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97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7250"/>
            <a:ext cx="9144000" cy="102108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76B900"/>
                </a:solidFill>
              </a:rPr>
              <a:t>NVIDIA Deep Learning SDK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539490"/>
            <a:ext cx="9144000" cy="112776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4500" dirty="0"/>
          </a:p>
        </p:txBody>
      </p:sp>
      <p:sp>
        <p:nvSpPr>
          <p:cNvPr id="3" name="TextBox 2"/>
          <p:cNvSpPr txBox="1"/>
          <p:nvPr/>
        </p:nvSpPr>
        <p:spPr>
          <a:xfrm>
            <a:off x="260985" y="1744980"/>
            <a:ext cx="888301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50" dirty="0"/>
              <a:t>Provides powerful tools and libraries for designing and deploying GPU-accelerated deep learning applications. It consists of many tools and libraries like </a:t>
            </a:r>
            <a:r>
              <a:rPr lang="en-US" sz="1350" dirty="0" err="1"/>
              <a:t>cuDNN</a:t>
            </a:r>
            <a:r>
              <a:rPr lang="en-US" sz="1350" dirty="0"/>
              <a:t>, GIE, CUDA toolkit etc.,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731" t="27213" r="13121" b="14492"/>
          <a:stretch/>
        </p:blipFill>
        <p:spPr>
          <a:xfrm>
            <a:off x="3514725" y="2431212"/>
            <a:ext cx="5572125" cy="24642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080" y="2375358"/>
            <a:ext cx="32537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50" dirty="0" err="1">
                <a:solidFill>
                  <a:srgbClr val="76B900"/>
                </a:solidFill>
              </a:rPr>
              <a:t>cuDNN</a:t>
            </a:r>
            <a:r>
              <a:rPr lang="en-US" sz="1350" dirty="0"/>
              <a:t> provides highly tuned implementations for standard routines such as forward and backward convolution, pooling, normalization, and activation layers.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76B900"/>
                </a:solidFill>
              </a:rPr>
              <a:t>GPU Inference Engine (GIE) </a:t>
            </a:r>
            <a:r>
              <a:rPr lang="en-US" sz="1350" dirty="0"/>
              <a:t>optimizes your trained neural networks for runtime performance.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" y="4836471"/>
            <a:ext cx="862584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76B900"/>
                </a:solidFill>
              </a:rPr>
              <a:t>Deep Learning GPU Training System (DIGITS) </a:t>
            </a:r>
            <a:r>
              <a:rPr lang="en-US" sz="1350" dirty="0"/>
              <a:t>helps in designing the best deep neural network (DNN) for image classification and object detection tasks using real-time network behavior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35142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523875"/>
            <a:ext cx="831532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64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Available in: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python 2 and 3.</a:t>
            </a:r>
          </a:p>
          <a:p>
            <a:r>
              <a:rPr lang="en-US" dirty="0">
                <a:solidFill>
                  <a:srgbClr val="FF0000"/>
                </a:solidFill>
              </a:rPr>
              <a:t>For this class we will use python3 and Ubuntu.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90" y="2272506"/>
            <a:ext cx="14954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37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CPU only and GPU enabled</a:t>
            </a:r>
          </a:p>
          <a:p>
            <a:r>
              <a:rPr lang="en-US" dirty="0"/>
              <a:t>Choices: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For this class prefer using </a:t>
            </a:r>
            <a:r>
              <a:rPr lang="en-US" dirty="0" err="1">
                <a:solidFill>
                  <a:srgbClr val="FF0000"/>
                </a:solidFill>
              </a:rPr>
              <a:t>virtualenv</a:t>
            </a:r>
            <a:r>
              <a:rPr lang="en-US" dirty="0">
                <a:solidFill>
                  <a:srgbClr val="FF0000"/>
                </a:solidFill>
              </a:rPr>
              <a:t> or anaconda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46" y="2258986"/>
            <a:ext cx="2472045" cy="228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17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Installation(python3 for class)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7461"/>
            <a:ext cx="8229600" cy="3565948"/>
          </a:xfrm>
        </p:spPr>
        <p:txBody>
          <a:bodyPr>
            <a:normAutofit/>
          </a:bodyPr>
          <a:lstStyle/>
          <a:p>
            <a:r>
              <a:rPr lang="en-US" dirty="0"/>
              <a:t>Pip Installation</a:t>
            </a:r>
          </a:p>
          <a:p>
            <a:r>
              <a:rPr lang="en-US" sz="2000" dirty="0"/>
              <a:t>Make python3 default: alias python=python3</a:t>
            </a:r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585" y="2692197"/>
            <a:ext cx="527685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9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1EA7B-B1F6-4F47-8399-19632557A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Installation(python3 for class)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8A65C-637D-44AE-8985-F83388A08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# Ubuntu/Linux 64-bit, CPU only, Python 2.7</a:t>
            </a:r>
          </a:p>
          <a:p>
            <a:r>
              <a:rPr lang="en-US" dirty="0"/>
              <a:t>$ export https://storage.googleapis.com/tensorflow/linux/cpu/tensorflow-1.0.0-cp27-none-linux_x86_64.whl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A0946-3F1F-4189-B07A-768B6D374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D6223-05B8-4D2F-B1B7-A48D527AB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73" y="4092753"/>
            <a:ext cx="473392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08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934" y="-85959"/>
            <a:ext cx="8229600" cy="1143000"/>
          </a:xfrm>
        </p:spPr>
        <p:txBody>
          <a:bodyPr/>
          <a:lstStyle/>
          <a:p>
            <a:r>
              <a:rPr lang="en-US" dirty="0"/>
              <a:t>Installation(python3 for class)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77887"/>
            <a:ext cx="8229600" cy="5005717"/>
          </a:xfrm>
        </p:spPr>
        <p:txBody>
          <a:bodyPr>
            <a:normAutofit/>
          </a:bodyPr>
          <a:lstStyle/>
          <a:p>
            <a:r>
              <a:rPr lang="en-US" dirty="0" err="1"/>
              <a:t>Virtualenv</a:t>
            </a:r>
            <a:r>
              <a:rPr lang="en-US" dirty="0"/>
              <a:t> installation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Next steps are same as previous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34" y="2331434"/>
            <a:ext cx="5908431" cy="21493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480745"/>
            <a:ext cx="56388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82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2AC825-7DCC-4E25-B477-C925629F5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60" y="3488973"/>
            <a:ext cx="4029075" cy="1219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A0285-123B-4BDA-B4CA-28A18DE6D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D3833-668E-4F35-BDA9-59C1447FC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1916247"/>
            <a:ext cx="59912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17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41" y="2061168"/>
            <a:ext cx="7248525" cy="251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76" y="4692581"/>
            <a:ext cx="8801670" cy="127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24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Installation(Windows)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6548"/>
            <a:ext cx="8229600" cy="4524926"/>
          </a:xfrm>
        </p:spPr>
        <p:txBody>
          <a:bodyPr/>
          <a:lstStyle/>
          <a:p>
            <a:r>
              <a:rPr lang="en-US" b="1" dirty="0"/>
              <a:t>Not preferred for class</a:t>
            </a:r>
          </a:p>
          <a:p>
            <a:r>
              <a:rPr lang="en-US" dirty="0"/>
              <a:t>Anaconda mechanism is best for windows</a:t>
            </a:r>
          </a:p>
          <a:p>
            <a:r>
              <a:rPr lang="en-US" dirty="0"/>
              <a:t>Tensorflow only works for 64 bit and python3.5.X</a:t>
            </a:r>
          </a:p>
          <a:p>
            <a:r>
              <a:rPr lang="en-US" dirty="0"/>
              <a:t>Install Anaconda 64 bit https://www.continuum.io/downloads</a:t>
            </a:r>
          </a:p>
          <a:p>
            <a:r>
              <a:rPr lang="en-US" dirty="0"/>
              <a:t>Make anaconda's python as default in system.(change system path)</a:t>
            </a:r>
          </a:p>
          <a:p>
            <a:r>
              <a:rPr lang="en-US" dirty="0"/>
              <a:t>downgrade python to 3.5 version:  </a:t>
            </a:r>
            <a:r>
              <a:rPr lang="en-US" dirty="0" err="1"/>
              <a:t>conda</a:t>
            </a:r>
            <a:r>
              <a:rPr lang="en-US" dirty="0"/>
              <a:t> install python=3.5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29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Installation(Windows)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374" y="2445026"/>
            <a:ext cx="8229600" cy="36337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C:&gt; </a:t>
            </a:r>
            <a:r>
              <a:rPr lang="en-US" dirty="0" err="1"/>
              <a:t>conda</a:t>
            </a:r>
            <a:r>
              <a:rPr lang="en-US" dirty="0"/>
              <a:t> create -n </a:t>
            </a:r>
            <a:r>
              <a:rPr lang="en-US" dirty="0" err="1"/>
              <a:t>tensorflow</a:t>
            </a:r>
            <a:r>
              <a:rPr lang="en-US" dirty="0"/>
              <a:t> </a:t>
            </a:r>
          </a:p>
          <a:p>
            <a:r>
              <a:rPr lang="en-US" dirty="0"/>
              <a:t>C:&gt; activate </a:t>
            </a:r>
            <a:r>
              <a:rPr lang="en-US" dirty="0" err="1"/>
              <a:t>tensorflow</a:t>
            </a:r>
            <a:endParaRPr lang="en-US" dirty="0"/>
          </a:p>
          <a:p>
            <a:r>
              <a:rPr lang="en-US" dirty="0"/>
              <a:t> (</a:t>
            </a:r>
            <a:r>
              <a:rPr lang="en-US" dirty="0" err="1"/>
              <a:t>tensorflow</a:t>
            </a:r>
            <a:r>
              <a:rPr lang="en-US" dirty="0"/>
              <a:t>)C:&gt;  # Your prompt should change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(</a:t>
            </a:r>
            <a:r>
              <a:rPr lang="en-US" dirty="0" err="1"/>
              <a:t>tensorflow</a:t>
            </a:r>
            <a:r>
              <a:rPr lang="en-US" dirty="0"/>
              <a:t>) C:\Users\Manikanta&gt;pip install --ignore-installed --upgrade https://storage.googleapis.com/tensorflow/windows/cpu/tensorflow-1.0.0-cp35-cp35m-win_x86_64.whl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https://storage.googleapis.com/tensorflow/windows/cpu/tensorflow-1.0.0-cp35-cp35m-win_amd64.whl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87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Installation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1924050"/>
            <a:ext cx="52101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53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http://static5.businessinsider.com/image/5640da8e9dd7cc25008c8672-480/google-trans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68" y="1647825"/>
            <a:ext cx="7556862" cy="407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43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8126" y="2253477"/>
            <a:ext cx="5578245" cy="29543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6"/>
          </a:p>
        </p:txBody>
      </p:sp>
      <p:sp>
        <p:nvSpPr>
          <p:cNvPr id="3" name="object 3"/>
          <p:cNvSpPr txBox="1"/>
          <p:nvPr/>
        </p:nvSpPr>
        <p:spPr>
          <a:xfrm>
            <a:off x="1538403" y="2133941"/>
            <a:ext cx="5537691" cy="177125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23774"/>
            <a:r>
              <a:rPr sz="1124" b="1" spc="4" dirty="0">
                <a:solidFill>
                  <a:srgbClr val="FFFFFF"/>
                </a:solidFill>
                <a:latin typeface="Courier New"/>
                <a:cs typeface="Courier New"/>
              </a:rPr>
              <a:t>impor</a:t>
            </a: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t</a:t>
            </a:r>
            <a:r>
              <a:rPr sz="1124" b="1" spc="1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124" b="1" spc="4" dirty="0">
                <a:solidFill>
                  <a:srgbClr val="FFFFFF"/>
                </a:solidFill>
                <a:latin typeface="Courier New"/>
                <a:cs typeface="Courier New"/>
              </a:rPr>
              <a:t>tensorflo</a:t>
            </a: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w</a:t>
            </a:r>
            <a:r>
              <a:rPr sz="1124" b="1" spc="1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124" b="1" spc="4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s tf</a:t>
            </a:r>
            <a:endParaRPr sz="1124" dirty="0">
              <a:latin typeface="Courier New"/>
              <a:cs typeface="Courier New"/>
            </a:endParaRPr>
          </a:p>
          <a:p>
            <a:pPr>
              <a:spcBef>
                <a:spcPts val="5"/>
              </a:spcBef>
            </a:pPr>
            <a:endParaRPr sz="1191" dirty="0">
              <a:latin typeface="Times New Roman"/>
              <a:cs typeface="Times New Roman"/>
            </a:endParaRPr>
          </a:p>
          <a:p>
            <a:pPr marL="23774" marR="3164894">
              <a:lnSpc>
                <a:spcPct val="102000"/>
              </a:lnSpc>
            </a:pP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a = tf.placeholder("float") b = tf.placeholder("float")</a:t>
            </a:r>
            <a:endParaRPr sz="1124" dirty="0">
              <a:latin typeface="Courier New"/>
              <a:cs typeface="Courier New"/>
            </a:endParaRPr>
          </a:p>
          <a:p>
            <a:pPr marL="23774" marR="3859079">
              <a:lnSpc>
                <a:spcPct val="204100"/>
              </a:lnSpc>
            </a:pP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y = </a:t>
            </a:r>
            <a:r>
              <a:rPr sz="1124" b="1" spc="4" dirty="0">
                <a:solidFill>
                  <a:srgbClr val="FFFFFF"/>
                </a:solidFill>
                <a:latin typeface="Courier New"/>
                <a:cs typeface="Courier New"/>
              </a:rPr>
              <a:t>tf.mul(a</a:t>
            </a: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124" b="1" spc="1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b) </a:t>
            </a:r>
            <a:r>
              <a:rPr sz="1124" b="1" spc="4" dirty="0">
                <a:solidFill>
                  <a:srgbClr val="FFFFFF"/>
                </a:solidFill>
                <a:latin typeface="Courier New"/>
                <a:cs typeface="Courier New"/>
              </a:rPr>
              <a:t>ses</a:t>
            </a: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s = tf.Session()</a:t>
            </a:r>
            <a:endParaRPr sz="1124" dirty="0">
              <a:latin typeface="Courier New"/>
              <a:cs typeface="Courier New"/>
            </a:endParaRPr>
          </a:p>
          <a:p>
            <a:pPr>
              <a:spcBef>
                <a:spcPts val="33"/>
              </a:spcBef>
            </a:pPr>
            <a:endParaRPr sz="1191" dirty="0">
              <a:latin typeface="Times New Roman"/>
              <a:cs typeface="Times New Roman"/>
            </a:endParaRPr>
          </a:p>
          <a:p>
            <a:pPr marL="23774"/>
            <a:r>
              <a:rPr sz="1124" b="1" spc="4" dirty="0">
                <a:solidFill>
                  <a:srgbClr val="FFFFFF"/>
                </a:solidFill>
                <a:latin typeface="Courier New"/>
                <a:cs typeface="Courier New"/>
              </a:rPr>
              <a:t>prin</a:t>
            </a: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t </a:t>
            </a:r>
            <a:r>
              <a:rPr sz="1124" b="1" spc="4" dirty="0">
                <a:solidFill>
                  <a:srgbClr val="FFFFFF"/>
                </a:solidFill>
                <a:latin typeface="Courier New"/>
                <a:cs typeface="Courier New"/>
              </a:rPr>
              <a:t>sess.run(y</a:t>
            </a: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124" b="1" spc="1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124" b="1" spc="4" dirty="0">
                <a:solidFill>
                  <a:srgbClr val="FFFFFF"/>
                </a:solidFill>
                <a:latin typeface="Courier New"/>
                <a:cs typeface="Courier New"/>
              </a:rPr>
              <a:t>feed_dict={a</a:t>
            </a: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:</a:t>
            </a:r>
            <a:r>
              <a:rPr sz="1124" b="1" spc="1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en-US" sz="1124" b="1" spc="4" dirty="0">
                <a:solidFill>
                  <a:srgbClr val="FFFFFF"/>
                </a:solidFill>
                <a:latin typeface="Courier New"/>
                <a:cs typeface="Courier New"/>
              </a:rPr>
              <a:t>4</a:t>
            </a: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1124" b="1" spc="4" dirty="0">
                <a:solidFill>
                  <a:srgbClr val="FFFFFF"/>
                </a:solidFill>
                <a:latin typeface="Courier New"/>
                <a:cs typeface="Courier New"/>
              </a:rPr>
              <a:t>b</a:t>
            </a: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: </a:t>
            </a:r>
            <a:r>
              <a:rPr lang="en-US"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1124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9286" y="524653"/>
            <a:ext cx="6153830" cy="665177"/>
          </a:xfrm>
          <a:prstGeom prst="rect">
            <a:avLst/>
          </a:prstGeom>
        </p:spPr>
        <p:txBody>
          <a:bodyPr vert="horz" wrap="square" lIns="0" tIns="82989" rIns="0" bIns="0" rtlCol="0" anchor="ctr">
            <a:spAutoFit/>
          </a:bodyPr>
          <a:lstStyle/>
          <a:p>
            <a:pPr marL="1209420"/>
            <a:r>
              <a:rPr lang="en-US" sz="3778" spc="11" dirty="0"/>
              <a:t>Sample code</a:t>
            </a:r>
            <a:endParaRPr sz="3778" dirty="0"/>
          </a:p>
        </p:txBody>
      </p:sp>
    </p:spTree>
    <p:extLst>
      <p:ext uri="{BB962C8B-B14F-4D97-AF65-F5344CB8AC3E}">
        <p14:creationId xmlns:p14="http://schemas.microsoft.com/office/powerpoint/2010/main" val="2283116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37824"/>
            <a:ext cx="8229600" cy="1143000"/>
          </a:xfrm>
        </p:spPr>
        <p:txBody>
          <a:bodyPr/>
          <a:lstStyle/>
          <a:p>
            <a:r>
              <a:rPr lang="en-US" dirty="0" err="1"/>
              <a:t>PyCharm</a:t>
            </a:r>
            <a:r>
              <a:rPr lang="en-US" dirty="0"/>
              <a:t>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9086"/>
            <a:ext cx="9156351" cy="59269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200" y="637309"/>
            <a:ext cx="873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-&gt; Setting -&gt; Project -&gt; Project Interpreter </a:t>
            </a:r>
          </a:p>
          <a:p>
            <a:r>
              <a:rPr lang="en-US" dirty="0"/>
              <a:t>Assign the python lib which ever </a:t>
            </a:r>
            <a:r>
              <a:rPr lang="en-US" dirty="0" err="1"/>
              <a:t>tensorflow</a:t>
            </a:r>
            <a:r>
              <a:rPr lang="en-US" dirty="0"/>
              <a:t> is using</a:t>
            </a:r>
          </a:p>
        </p:txBody>
      </p:sp>
    </p:spTree>
    <p:extLst>
      <p:ext uri="{BB962C8B-B14F-4D97-AF65-F5344CB8AC3E}">
        <p14:creationId xmlns:p14="http://schemas.microsoft.com/office/powerpoint/2010/main" val="3913351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CPU or GPU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Launching the graph in a distributed graph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We can use "with </a:t>
            </a:r>
            <a:r>
              <a:rPr lang="en-US" sz="2000" dirty="0" err="1"/>
              <a:t>tf.device</a:t>
            </a:r>
            <a:r>
              <a:rPr lang="en-US" sz="2000" dirty="0"/>
              <a:t>():" statements to directly specify workers for particular parts of the graph: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67" y="2269799"/>
            <a:ext cx="3057525" cy="55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49" y="3203801"/>
            <a:ext cx="6257925" cy="581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440" y="5264328"/>
            <a:ext cx="3409950" cy="78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65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Variables, fetches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000" dirty="0"/>
              <a:t>Variables maintain state across executions of the graph. It lives in the computation graph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Before Variables can be used within a session, they must be initialized using that session</a:t>
            </a:r>
          </a:p>
          <a:p>
            <a:endParaRPr lang="en-US" sz="2000" dirty="0"/>
          </a:p>
          <a:p>
            <a:r>
              <a:rPr lang="en-US" sz="2000" dirty="0"/>
              <a:t>To fetch the outputs of operations, execute the graph with a run() call on the session object and pass in tensors to retrieve</a:t>
            </a:r>
          </a:p>
          <a:p>
            <a:endParaRPr lang="en-US" sz="2000" dirty="0"/>
          </a:p>
          <a:p>
            <a:r>
              <a:rPr lang="en-US" sz="2100" dirty="0"/>
              <a:t>All the ops needed to produce the values of the requested tensors are run once (not once per requested tensor)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33" y="2254125"/>
            <a:ext cx="6981825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33" y="2864504"/>
            <a:ext cx="3810000" cy="542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08" y="3843651"/>
            <a:ext cx="4505325" cy="2762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33" y="4715687"/>
            <a:ext cx="37147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84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feed mechanism for patching a tensor directly into any operation in the graph</a:t>
            </a:r>
          </a:p>
          <a:p>
            <a:r>
              <a:rPr lang="en-US" sz="2000" dirty="0"/>
              <a:t>A feed temporarily replaces the output of an operation with a tensor value.</a:t>
            </a:r>
          </a:p>
          <a:p>
            <a:r>
              <a:rPr lang="en-US" sz="2000" dirty="0"/>
              <a:t>Supply feed data as an argument to a run() call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20" y="3337540"/>
            <a:ext cx="67246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7826"/>
            <a:ext cx="8229600" cy="3806742"/>
          </a:xfrm>
        </p:spPr>
        <p:txBody>
          <a:bodyPr/>
          <a:lstStyle/>
          <a:p>
            <a:r>
              <a:rPr lang="en-US" dirty="0"/>
              <a:t>Random generate training data: for a linear line with some noise.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Variables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96" y="2333481"/>
            <a:ext cx="6905625" cy="1104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659" y="4122388"/>
            <a:ext cx="4344978" cy="9995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659" y="5097456"/>
            <a:ext cx="4740425" cy="141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3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and Optimizer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4" y="1647825"/>
            <a:ext cx="6256653" cy="1574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41" y="3657599"/>
            <a:ext cx="3869804" cy="207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65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through all the training data points</a:t>
            </a:r>
          </a:p>
          <a:p>
            <a:r>
              <a:rPr lang="en-US" dirty="0"/>
              <a:t>Calculate cost and predict function’s coefficients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84" y="3376245"/>
            <a:ext cx="7994232" cy="196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35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absolute mean squared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78" y="2632668"/>
            <a:ext cx="7059373" cy="27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248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python script from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52" y="2697018"/>
            <a:ext cx="7605965" cy="194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72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4" y="846138"/>
            <a:ext cx="9006490" cy="520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75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[1] https://cs224d.stanford.edu/lectures/CS224d-Lecture7.pdf</a:t>
            </a:r>
          </a:p>
          <a:p>
            <a:pPr marL="0" indent="0">
              <a:buNone/>
            </a:pPr>
            <a:r>
              <a:rPr lang="en-US" dirty="0"/>
              <a:t>[2] http://www.slideshare.net/JenAman/large-scale-deep-learning-with-tensorflow</a:t>
            </a:r>
          </a:p>
          <a:p>
            <a:pPr marL="0" indent="0">
              <a:buNone/>
            </a:pPr>
            <a:r>
              <a:rPr lang="en-US" dirty="0"/>
              <a:t>[3] http://www.jorditorres.org/wp-content/uploads/2016/02/FirstContactWithTensorFlow.part1_.pdf</a:t>
            </a:r>
          </a:p>
          <a:p>
            <a:pPr marL="0" indent="0">
              <a:buNone/>
            </a:pPr>
            <a:r>
              <a:rPr lang="en-US" dirty="0"/>
              <a:t>[4] </a:t>
            </a:r>
            <a:r>
              <a:rPr lang="en-US" dirty="0" err="1"/>
              <a:t>Abadi</a:t>
            </a:r>
            <a:r>
              <a:rPr lang="en-US" dirty="0"/>
              <a:t>, Martın, et al. "</a:t>
            </a:r>
            <a:r>
              <a:rPr lang="en-US" dirty="0" err="1"/>
              <a:t>Tensorflow</a:t>
            </a:r>
            <a:r>
              <a:rPr lang="en-US" dirty="0"/>
              <a:t>: Large-scale machine learning on heterogeneous distributed systems." </a:t>
            </a:r>
            <a:r>
              <a:rPr lang="en-US" dirty="0" err="1"/>
              <a:t>arXiv</a:t>
            </a:r>
            <a:r>
              <a:rPr lang="en-US" dirty="0"/>
              <a:t> preprint arXiv:1603.04467 (2016).</a:t>
            </a:r>
          </a:p>
          <a:p>
            <a:pPr marL="0" indent="0">
              <a:buNone/>
            </a:pPr>
            <a:r>
              <a:rPr lang="en-US" dirty="0"/>
              <a:t>[5] </a:t>
            </a:r>
            <a:r>
              <a:rPr lang="en-US" dirty="0" err="1"/>
              <a:t>Abadi</a:t>
            </a:r>
            <a:r>
              <a:rPr lang="en-US" dirty="0"/>
              <a:t>, Martín, et al. "TensorFlow: A system for large-scale machine learning." </a:t>
            </a:r>
            <a:r>
              <a:rPr lang="en-US" dirty="0" err="1"/>
              <a:t>arXiv</a:t>
            </a:r>
            <a:r>
              <a:rPr lang="en-US" dirty="0"/>
              <a:t> preprint arXiv:1605.08695 (2016).</a:t>
            </a:r>
          </a:p>
          <a:p>
            <a:pPr marL="0" indent="0">
              <a:buNone/>
            </a:pPr>
            <a:r>
              <a:rPr lang="en-US" dirty="0"/>
              <a:t>[6] https://www.tensorflow.org/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3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4112" y="2303135"/>
            <a:ext cx="5987583" cy="1143000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Thank You 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4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0" y="274638"/>
            <a:ext cx="8528180" cy="561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82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63417D-4ABB-43D7-8892-ECAD1E5A0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63B827-58AA-4021-A724-683F891CD788}"/>
              </a:ext>
            </a:extLst>
          </p:cNvPr>
          <p:cNvSpPr/>
          <p:nvPr/>
        </p:nvSpPr>
        <p:spPr>
          <a:xfrm>
            <a:off x="578406" y="680038"/>
            <a:ext cx="45845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Deep learning frameworks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BF560-C7F6-43DB-99FA-68470E8E7A6E}"/>
              </a:ext>
            </a:extLst>
          </p:cNvPr>
          <p:cNvSpPr txBox="1"/>
          <p:nvPr/>
        </p:nvSpPr>
        <p:spPr>
          <a:xfrm>
            <a:off x="320102" y="5976692"/>
            <a:ext cx="895310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>
                <a:hlinkClick r:id="rId2"/>
              </a:rPr>
              <a:t>https://developer.nvidia.com/deep-learning-getting-started</a:t>
            </a:r>
            <a:endParaRPr lang="en-US" sz="135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AE6F15-BD29-4B70-9DB5-D3AB6A24618A}"/>
              </a:ext>
            </a:extLst>
          </p:cNvPr>
          <p:cNvSpPr txBox="1"/>
          <p:nvPr/>
        </p:nvSpPr>
        <p:spPr>
          <a:xfrm>
            <a:off x="578406" y="1358491"/>
            <a:ext cx="6042992" cy="5147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Many deep learning frameworks are made open source by companies and universities:</a:t>
            </a:r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Caffe</a:t>
            </a:r>
            <a:endParaRPr lang="en-US" sz="1600" dirty="0"/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TensorFlow</a:t>
            </a:r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Computational Network Toolkit (CNTK)</a:t>
            </a:r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Theano</a:t>
            </a:r>
            <a:endParaRPr lang="en-US" sz="1600" dirty="0"/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Torch</a:t>
            </a:r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Mxnet</a:t>
            </a:r>
            <a:endParaRPr lang="en-US" sz="1600" dirty="0"/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Deeplearning4j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Deep learning systems are designed for scalability:</a:t>
            </a:r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DistBelief</a:t>
            </a:r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SparkNet</a:t>
            </a:r>
            <a:endParaRPr lang="en-US" sz="1600" dirty="0"/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350" dirty="0"/>
          </a:p>
        </p:txBody>
      </p:sp>
      <p:pic>
        <p:nvPicPr>
          <p:cNvPr id="6" name="Picture 2" descr="https://developer.nvidia.com/sites/default/files/akamai/cuda/images/deeplearning/frameworklogos.png">
            <a:extLst>
              <a:ext uri="{FF2B5EF4-FFF2-40B4-BE49-F238E27FC236}">
                <a16:creationId xmlns:a16="http://schemas.microsoft.com/office/drawing/2014/main" id="{270245A3-F801-47AE-AEFE-3481360C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994" y="2268686"/>
            <a:ext cx="3142328" cy="232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962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318" y="706765"/>
            <a:ext cx="6945829" cy="541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01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9" y="530241"/>
            <a:ext cx="8146596" cy="571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2914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Garamond">
    <a:majorFont>
      <a:latin typeface="Garamond" panose="02020404030301010803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Garamond" panose="02020404030301010803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3460</TotalTime>
  <Words>1909</Words>
  <Application>Microsoft Office PowerPoint</Application>
  <PresentationFormat>On-screen Show (4:3)</PresentationFormat>
  <Paragraphs>306</Paragraphs>
  <Slides>51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Custom Design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-*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Dynamic Control Flow</vt:lpstr>
      <vt:lpstr>Computation Graph</vt:lpstr>
      <vt:lpstr>PowerPoint Presentation</vt:lpstr>
      <vt:lpstr>PowerPoint Presentation</vt:lpstr>
      <vt:lpstr>PowerPoint Presentation</vt:lpstr>
      <vt:lpstr>PowerPoint Presentation</vt:lpstr>
      <vt:lpstr>Math operations (cont)</vt:lpstr>
      <vt:lpstr>Operations &amp; Kernels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of speed comparison results</vt:lpstr>
      <vt:lpstr>PowerPoint Presentation</vt:lpstr>
      <vt:lpstr>TensorBoard: Visualization of graph structures and summary statistics</vt:lpstr>
      <vt:lpstr>Choice of CPU vs GPU</vt:lpstr>
      <vt:lpstr>NVIDIA Deep Learning SDK</vt:lpstr>
      <vt:lpstr>Installation</vt:lpstr>
      <vt:lpstr>Types of Installation</vt:lpstr>
      <vt:lpstr>Installation(python3 for class)</vt:lpstr>
      <vt:lpstr>Installation(python3 for class)</vt:lpstr>
      <vt:lpstr>Installation(python3 for class)</vt:lpstr>
      <vt:lpstr>PowerPoint Presentation</vt:lpstr>
      <vt:lpstr>Installation</vt:lpstr>
      <vt:lpstr>Installation(Windows)</vt:lpstr>
      <vt:lpstr>Installation(Windows)</vt:lpstr>
      <vt:lpstr>Test Installation</vt:lpstr>
      <vt:lpstr>Sample code</vt:lpstr>
      <vt:lpstr>PyCharm Configuration</vt:lpstr>
      <vt:lpstr>Session</vt:lpstr>
      <vt:lpstr>Variables, fetches</vt:lpstr>
      <vt:lpstr>Feeds</vt:lpstr>
      <vt:lpstr>Linear Regression</vt:lpstr>
      <vt:lpstr>Cost and Optimizer</vt:lpstr>
      <vt:lpstr>Training</vt:lpstr>
      <vt:lpstr>Testing</vt:lpstr>
      <vt:lpstr>Output</vt:lpstr>
      <vt:lpstr>References</vt:lpstr>
      <vt:lpstr>Thank You !!!</vt:lpstr>
    </vt:vector>
  </TitlesOfParts>
  <Company>University of Missouri - Kansas City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UMKC Faculty and Staff</dc:creator>
  <cp:lastModifiedBy>Junaid, Sidrah (UMKC-Student)</cp:lastModifiedBy>
  <cp:revision>133</cp:revision>
  <dcterms:created xsi:type="dcterms:W3CDTF">2014-01-29T16:52:11Z</dcterms:created>
  <dcterms:modified xsi:type="dcterms:W3CDTF">2018-03-01T22:57:20Z</dcterms:modified>
</cp:coreProperties>
</file>